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4"/>
    <p:sldMasterId id="2147484020" r:id="rId5"/>
  </p:sldMasterIdLst>
  <p:notesMasterIdLst>
    <p:notesMasterId r:id="rId22"/>
  </p:notesMasterIdLst>
  <p:handoutMasterIdLst>
    <p:handoutMasterId r:id="rId23"/>
  </p:handoutMasterIdLst>
  <p:sldIdLst>
    <p:sldId id="258" r:id="rId6"/>
    <p:sldId id="260" r:id="rId7"/>
    <p:sldId id="2147483618" r:id="rId8"/>
    <p:sldId id="265" r:id="rId9"/>
    <p:sldId id="256" r:id="rId10"/>
    <p:sldId id="257" r:id="rId11"/>
    <p:sldId id="2147479751" r:id="rId12"/>
    <p:sldId id="261" r:id="rId13"/>
    <p:sldId id="2147483646" r:id="rId14"/>
    <p:sldId id="2147479729" r:id="rId15"/>
    <p:sldId id="259" r:id="rId16"/>
    <p:sldId id="262" r:id="rId17"/>
    <p:sldId id="268" r:id="rId18"/>
    <p:sldId id="264" r:id="rId19"/>
    <p:sldId id="266" r:id="rId20"/>
    <p:sldId id="21474836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4688C67F-432C-9F49-8F5D-826B24E2EA75}">
          <p14:sldIdLst>
            <p14:sldId id="258"/>
          </p14:sldIdLst>
        </p14:section>
        <p14:section name="LTIMindtree SAP Practice" id="{38535EC1-678B-4CF7-B943-8955482C0CEC}">
          <p14:sldIdLst>
            <p14:sldId id="260"/>
            <p14:sldId id="2147483618"/>
            <p14:sldId id="265"/>
          </p14:sldIdLst>
        </p14:section>
        <p14:section name="LTIMindtree Tools &amp; Accelerators" id="{9FDD4B84-90D6-4C02-9D34-B41432300C78}">
          <p14:sldIdLst>
            <p14:sldId id="256"/>
            <p14:sldId id="257"/>
            <p14:sldId id="2147479751"/>
            <p14:sldId id="261"/>
            <p14:sldId id="2147483646"/>
            <p14:sldId id="2147479729"/>
            <p14:sldId id="259"/>
            <p14:sldId id="262"/>
            <p14:sldId id="268"/>
          </p14:sldIdLst>
        </p14:section>
        <p14:section name="Case studies" id="{3AB7A96A-153A-413E-9F24-B90913AAB6A8}">
          <p14:sldIdLst>
            <p14:sldId id="264"/>
            <p14:sldId id="266"/>
          </p14:sldIdLst>
        </p14:section>
        <p14:section name="Thank You Slide" id="{D301BA3F-4FEA-EF47-B6E1-316A63E9C810}">
          <p14:sldIdLst>
            <p14:sldId id="21474836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5F642E-6F5A-2437-2164-058170BE9BC9}" name="Mahesh Chavan" initials="MC" userId="S::Mahesh.10726314@ltimindtree.com::6adf06bf-18f1-4919-bbf0-d6baacc50f21" providerId="AD"/>
  <p188:author id="{F00EB732-14DA-4932-E335-829A99431FED}" name="Kirankumar Dingiribhattaru" initials="KD" userId="S::Kirankumar.10736446@ltimindtree.com::d0f67c10-d842-49c6-ae45-a5c8a4df28f6" providerId="AD"/>
  <p188:author id="{E48EDB49-57E2-CADD-3C43-0D4F55F494ED}" name="Nikhil Shirambekar" initials="NS" userId="S::Nikhil.281686@ltimindtree.com::3b0cdb13-e7ef-4e24-abbd-85ca728a9b6f" providerId="AD"/>
  <p188:author id="{2A207C50-D5B6-38CF-7A03-392AB20A5E4D}" name="Sundar Srinivasan" initials="" userId="S::Sundar.283357@ltimindtree.com::a223e5a4-b7f5-425d-aa99-d9dc12d616f6" providerId="AD"/>
  <p188:author id="{D15A2364-3916-47F7-2F00-589BA9E09143}" name="Bala V" initials="BV" userId="S::Bala.10662577@ltimindtree.com::738b4c7e-c834-45b2-9771-da57297f8e86" providerId="AD"/>
  <p188:author id="{BF3086C8-645D-4CBC-44DA-90A71F6AEEA0}" name="Abhijit Deshmukh" initials="AD" userId="S::Abhijit.719468@ltimindtree.com::c798ad06-a2b6-44e3-accd-add30858ca19" providerId="AD"/>
  <p188:author id="{2F94D9FB-1634-7D25-EB89-ADE478F4B653}" name="Aditya Kulkarni" initials="" userId="S::Aditya.719485@ltimindtree.com::84cae6b4-6a9a-4c0d-9341-b348f7a286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58A"/>
    <a:srgbClr val="03FFB3"/>
    <a:srgbClr val="00ECDE"/>
    <a:srgbClr val="595959"/>
    <a:srgbClr val="12569B"/>
    <a:srgbClr val="FFFFFF"/>
    <a:srgbClr val="A7FFE4"/>
    <a:srgbClr val="095960"/>
    <a:srgbClr val="C2DCF4"/>
    <a:srgbClr val="E2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9BEA1-5194-4676-8458-A21C9D8B7EE0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5EA-A07D-4F8C-9776-3EA96F46A3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76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26798-3221-FE8B-9B88-BFFC4685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5A813-BAE5-B09E-FF92-A5DED7ABB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24868-70A3-D087-123A-8EB72C941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364C1-0B66-90FE-3628-09A4A434A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15EA-A07D-4F8C-9776-3EA96F46A33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97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50604-9774-ED28-9632-88BAB0BF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35427F-CC22-96CB-8701-EFF6CC7FD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CE327-7AE0-8FE0-30EB-6FCCB1C1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206A9-24E0-98FB-FAEC-10CCACE45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15EA-A07D-4F8C-9776-3EA96F46A33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7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92E0-B6CF-DFA9-9592-8B46488AE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9595C-55F0-3856-3019-6009D3120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219A0-4C7C-851A-29D2-163B48F12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B2499-5296-FCC9-89B7-877FDC1B2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34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AE6E7-B3FB-A5D8-0026-C172C8E3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9D733-2013-1C06-C9FB-B093EC71B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A195F-3E2B-2AA1-3B43-19A28E7D5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926E-568C-509E-C8C2-D88240358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27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44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4522-8B04-662D-42D5-3E7AFC81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8581A-B405-E697-2A06-F6FE77DF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F48EF-0F9F-24E1-EC0B-1F7ECBEAC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74718-6139-09CD-240B-47D536E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37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8DD8-66A4-6763-0073-23979705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59348-EADE-DA81-89D6-4AC62778E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BEAA3-18F1-2B22-ED90-3E4C59BE3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PT need to be added , dedicated slide.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Frutiger 45 Light"/>
              </a:rPr>
              <a:t>The Worksoft Process Intelligence dashboard uses AI and ML to bring together multi-source, multi-variant data, offering a 360-degree of your end-to-end processes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1D44-10D6-B023-18B6-A4681168F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21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Carrier, CPChem, JCI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237D99-05D7-4435-B2E0-786D3BFBAD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57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015EA-A07D-4F8C-9776-3EA96F46A33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7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dot pattern on a black background&#10;&#10;Description automatically generated">
            <a:extLst>
              <a:ext uri="{FF2B5EF4-FFF2-40B4-BE49-F238E27FC236}">
                <a16:creationId xmlns:a16="http://schemas.microsoft.com/office/drawing/2014/main" id="{89D88AA1-36DA-20CD-C78D-07A4CBFC7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15270-840C-1EE6-63A5-FDD9E6C7A2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3000">
                <a:srgbClr val="090B26"/>
              </a:gs>
              <a:gs pos="100000">
                <a:srgbClr val="090B26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2330661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0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004DA-8042-956D-75EC-B3B30BE967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" y="29704"/>
            <a:ext cx="1823449" cy="6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9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0203" y="1162748"/>
            <a:ext cx="3899837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034E5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203" y="4041683"/>
            <a:ext cx="3899838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34E57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</a:t>
            </a:r>
          </a:p>
          <a:p>
            <a:pPr lvl="0"/>
            <a:r>
              <a:rPr lang="en-US"/>
              <a:t>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E837A-70AA-209B-EB78-C8691D728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3572"/>
            <a:ext cx="12179299" cy="68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4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10287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154305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fsdfdasfdsafasdfsdfa</a:t>
            </a:r>
            <a:endParaRPr lang="en-US"/>
          </a:p>
          <a:p>
            <a:pPr marL="285750" lvl="2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85750" lvl="3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85750" lvl="4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015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Headline goes here</a:t>
            </a:r>
            <a:br>
              <a:rPr lang="en-US"/>
            </a:br>
            <a:r>
              <a:rPr lang="en-US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3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5B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B3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5B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B3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0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EA65D961-ECC9-FE1A-78E7-E31F51589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" b="6102"/>
          <a:stretch/>
        </p:blipFill>
        <p:spPr>
          <a:xfrm>
            <a:off x="10633" y="2013"/>
            <a:ext cx="12192000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17B6B-34DC-C710-D2D1-591733D680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" y="29704"/>
            <a:ext cx="1823449" cy="6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9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52A35D6-DFF9-64B2-B3E6-556D43EE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1625"/>
            <a:ext cx="11277600" cy="587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DB79C923-1AEC-35F2-FA85-67C31456A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1754797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0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34EDA-22B1-FAE4-1340-4B7CE4136D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" y="29704"/>
            <a:ext cx="1823449" cy="6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1">
            <a:extLst>
              <a:ext uri="{FF2B5EF4-FFF2-40B4-BE49-F238E27FC236}">
                <a16:creationId xmlns:a16="http://schemas.microsoft.com/office/drawing/2014/main" id="{A237FCEB-2EE3-4EDD-88C3-3E9B3E64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5" y="147417"/>
            <a:ext cx="10515600" cy="531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80000"/>
              </a:lnSpc>
              <a:defRPr sz="2400" b="1" i="0">
                <a:solidFill>
                  <a:srgbClr val="2D3189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04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39E25F2E-8C43-29BB-E032-B681EF3280F5}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11561718" y="6225024"/>
            <a:ext cx="743151" cy="522822"/>
          </a:xfrm>
          <a:custGeom>
            <a:avLst/>
            <a:gdLst>
              <a:gd name="T0" fmla="*/ 3955 w 3955"/>
              <a:gd name="T1" fmla="*/ 2784 h 2798"/>
              <a:gd name="T2" fmla="*/ 1996 w 3955"/>
              <a:gd name="T3" fmla="*/ 0 h 2798"/>
              <a:gd name="T4" fmla="*/ 0 w 3955"/>
              <a:gd name="T5" fmla="*/ 2798 h 2798"/>
              <a:gd name="T6" fmla="*/ 3955 w 3955"/>
              <a:gd name="T7" fmla="*/ 2784 h 2798"/>
              <a:gd name="connsiteX0" fmla="*/ 10108 w 10108"/>
              <a:gd name="connsiteY0" fmla="*/ 10052 h 10052"/>
              <a:gd name="connsiteX1" fmla="*/ 5047 w 10108"/>
              <a:gd name="connsiteY1" fmla="*/ 0 h 10052"/>
              <a:gd name="connsiteX2" fmla="*/ 0 w 10108"/>
              <a:gd name="connsiteY2" fmla="*/ 10000 h 10052"/>
              <a:gd name="connsiteX3" fmla="*/ 10108 w 10108"/>
              <a:gd name="connsiteY3" fmla="*/ 10052 h 1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52">
                <a:moveTo>
                  <a:pt x="10108" y="10052"/>
                </a:moveTo>
                <a:lnTo>
                  <a:pt x="5047" y="0"/>
                </a:lnTo>
                <a:lnTo>
                  <a:pt x="0" y="10000"/>
                </a:lnTo>
                <a:lnTo>
                  <a:pt x="10108" y="10052"/>
                </a:lnTo>
                <a:close/>
              </a:path>
            </a:pathLst>
          </a:custGeom>
          <a:gradFill flip="none" rotWithShape="1">
            <a:gsLst>
              <a:gs pos="23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3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400" b="0" i="0" u="none" strike="noStrike" cap="none" normalizeH="0" baseline="0">
              <a:ln>
                <a:noFill/>
              </a:ln>
              <a:effectLst/>
              <a:latin typeface="Calibri (Body)"/>
              <a:ea typeface="+mj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BA7B53-7E02-1811-81E9-873700F6EE99}"/>
              </a:ext>
            </a:extLst>
          </p:cNvPr>
          <p:cNvGrpSpPr/>
          <p:nvPr userDrawn="1"/>
        </p:nvGrpSpPr>
        <p:grpSpPr>
          <a:xfrm rot="5400000">
            <a:off x="-58234" y="195718"/>
            <a:ext cx="512863" cy="364118"/>
            <a:chOff x="3127375" y="1135063"/>
            <a:chExt cx="8391526" cy="5957887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064853E-BC6B-6C28-0532-6A2DF2A6F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33938" y="2646363"/>
              <a:ext cx="6276975" cy="4446587"/>
            </a:xfrm>
            <a:custGeom>
              <a:avLst/>
              <a:gdLst>
                <a:gd name="T0" fmla="*/ 3954 w 3954"/>
                <a:gd name="T1" fmla="*/ 2784 h 2801"/>
                <a:gd name="T2" fmla="*/ 1996 w 3954"/>
                <a:gd name="T3" fmla="*/ 0 h 2801"/>
                <a:gd name="T4" fmla="*/ 0 w 3954"/>
                <a:gd name="T5" fmla="*/ 2801 h 2801"/>
                <a:gd name="T6" fmla="*/ 3954 w 3954"/>
                <a:gd name="T7" fmla="*/ 2784 h 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4" h="2801">
                  <a:moveTo>
                    <a:pt x="3954" y="2784"/>
                  </a:moveTo>
                  <a:lnTo>
                    <a:pt x="1996" y="0"/>
                  </a:lnTo>
                  <a:lnTo>
                    <a:pt x="0" y="2801"/>
                  </a:lnTo>
                  <a:lnTo>
                    <a:pt x="3954" y="27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00">
                <a:latin typeface="Calibri (Body)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BFFD410-E7BC-6CE8-615D-FFAC8BDC6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27375" y="2190750"/>
              <a:ext cx="4611688" cy="4354512"/>
            </a:xfrm>
            <a:custGeom>
              <a:avLst/>
              <a:gdLst>
                <a:gd name="T0" fmla="*/ 1915 w 2905"/>
                <a:gd name="T1" fmla="*/ 0 h 2743"/>
                <a:gd name="T2" fmla="*/ 2905 w 2905"/>
                <a:gd name="T3" fmla="*/ 2703 h 2743"/>
                <a:gd name="T4" fmla="*/ 0 w 2905"/>
                <a:gd name="T5" fmla="*/ 2743 h 2743"/>
                <a:gd name="T6" fmla="*/ 1915 w 2905"/>
                <a:gd name="T7" fmla="*/ 0 h 2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5" h="2743">
                  <a:moveTo>
                    <a:pt x="1915" y="0"/>
                  </a:moveTo>
                  <a:lnTo>
                    <a:pt x="2905" y="2703"/>
                  </a:lnTo>
                  <a:lnTo>
                    <a:pt x="0" y="2743"/>
                  </a:lnTo>
                  <a:lnTo>
                    <a:pt x="1915" y="0"/>
                  </a:lnTo>
                  <a:close/>
                </a:path>
              </a:pathLst>
            </a:custGeom>
            <a:noFill/>
            <a:ln w="63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00">
                <a:latin typeface="Calibri (Body)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680CF53-12AA-3AD0-BAB7-9F0DE3025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0338" y="1135063"/>
              <a:ext cx="6278563" cy="4441825"/>
            </a:xfrm>
            <a:custGeom>
              <a:avLst/>
              <a:gdLst>
                <a:gd name="T0" fmla="*/ 3955 w 3955"/>
                <a:gd name="T1" fmla="*/ 2784 h 2798"/>
                <a:gd name="T2" fmla="*/ 1996 w 3955"/>
                <a:gd name="T3" fmla="*/ 0 h 2798"/>
                <a:gd name="T4" fmla="*/ 0 w 3955"/>
                <a:gd name="T5" fmla="*/ 2798 h 2798"/>
                <a:gd name="T6" fmla="*/ 3955 w 3955"/>
                <a:gd name="T7" fmla="*/ 2784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55" h="2798">
                  <a:moveTo>
                    <a:pt x="3955" y="2784"/>
                  </a:moveTo>
                  <a:lnTo>
                    <a:pt x="1996" y="0"/>
                  </a:lnTo>
                  <a:lnTo>
                    <a:pt x="0" y="2798"/>
                  </a:lnTo>
                  <a:lnTo>
                    <a:pt x="3955" y="2784"/>
                  </a:lnTo>
                  <a:close/>
                </a:path>
              </a:pathLst>
            </a:custGeom>
            <a:gradFill flip="none" rotWithShape="1">
              <a:gsLst>
                <a:gs pos="2300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14354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400" b="0" i="0" u="none" strike="noStrike" cap="none" normalizeH="0" baseline="0">
                <a:ln>
                  <a:noFill/>
                </a:ln>
                <a:effectLst/>
                <a:latin typeface="Calibri (Body)"/>
                <a:ea typeface="+mj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34C181-FC1D-2789-0989-6354C164A1FE}"/>
              </a:ext>
            </a:extLst>
          </p:cNvPr>
          <p:cNvSpPr txBox="1"/>
          <p:nvPr userDrawn="1"/>
        </p:nvSpPr>
        <p:spPr>
          <a:xfrm>
            <a:off x="4728478" y="6425185"/>
            <a:ext cx="2735044" cy="2496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Calibri (Body)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2024</a:t>
            </a:r>
            <a:endParaRPr lang="en-IN" sz="1000">
              <a:solidFill>
                <a:srgbClr val="595959"/>
              </a:solidFill>
              <a:effectLst/>
              <a:latin typeface="Calibri (Body)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1182E5FC-CC33-E280-EAB9-0CC5542FD12C}"/>
              </a:ext>
            </a:extLst>
          </p:cNvPr>
          <p:cNvSpPr txBox="1">
            <a:spLocks/>
          </p:cNvSpPr>
          <p:nvPr userDrawn="1"/>
        </p:nvSpPr>
        <p:spPr>
          <a:xfrm>
            <a:off x="11388732" y="6354408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chemeClr val="bg1"/>
                </a:solidFill>
                <a:latin typeface="Calibri (Body)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chemeClr val="bg1"/>
              </a:solidFill>
              <a:latin typeface="Calibri (Body)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1F371-D497-3BED-ABF2-C680938D5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2" y="6322830"/>
            <a:ext cx="1479700" cy="4255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2983CA-7AB7-7E16-D836-C40DD59239CA}"/>
              </a:ext>
            </a:extLst>
          </p:cNvPr>
          <p:cNvCxnSpPr/>
          <p:nvPr userDrawn="1"/>
        </p:nvCxnSpPr>
        <p:spPr bwMode="auto">
          <a:xfrm>
            <a:off x="1754892" y="6384925"/>
            <a:ext cx="0" cy="292100"/>
          </a:xfrm>
          <a:prstGeom prst="line">
            <a:avLst/>
          </a:prstGeom>
          <a:solidFill>
            <a:schemeClr val="folHlink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Picture 2" descr="BorgWarner Unveils New Logo, Marking Its Transformation to ...">
            <a:extLst>
              <a:ext uri="{FF2B5EF4-FFF2-40B4-BE49-F238E27FC236}">
                <a16:creationId xmlns:a16="http://schemas.microsoft.com/office/drawing/2014/main" id="{8A754374-56B3-681A-2BB5-EF657F77761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4" b="41043"/>
          <a:stretch/>
        </p:blipFill>
        <p:spPr bwMode="auto">
          <a:xfrm>
            <a:off x="1860263" y="6456995"/>
            <a:ext cx="1878240" cy="1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7;p44">
            <a:extLst>
              <a:ext uri="{FF2B5EF4-FFF2-40B4-BE49-F238E27FC236}">
                <a16:creationId xmlns:a16="http://schemas.microsoft.com/office/drawing/2014/main" id="{666008D8-6D4D-3279-C8F4-2AAC13DEC3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9562" y="124412"/>
            <a:ext cx="11623140" cy="5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999"/>
              <a:buFont typeface="Quattrocento Sans"/>
              <a:buNone/>
              <a:defRPr sz="2200" b="0" i="0" u="none" strike="noStrike" cap="none">
                <a:solidFill>
                  <a:schemeClr val="tx1"/>
                </a:solidFill>
                <a:latin typeface="Frutiger LT Pro 45 Light" panose="020B0403030504020204" pitchFamily="34" charset="0"/>
                <a:ea typeface="Frutiger LT Pro 45 Light" panose="020B0403030504020204" pitchFamily="34" charset="0"/>
                <a:cs typeface="Calibri" panose="020F0502020204030204" pitchFamily="34" charset="0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245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">
          <p15:clr>
            <a:srgbClr val="FBAE40"/>
          </p15:clr>
        </p15:guide>
        <p15:guide id="3" orient="horz" pos="40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and blue background&#10;&#10;Description automatically generated">
            <a:extLst>
              <a:ext uri="{FF2B5EF4-FFF2-40B4-BE49-F238E27FC236}">
                <a16:creationId xmlns:a16="http://schemas.microsoft.com/office/drawing/2014/main" id="{AB26535D-86A7-9FE1-FBDA-B165CE215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r="1474" b="11728"/>
          <a:stretch/>
        </p:blipFill>
        <p:spPr>
          <a:xfrm flipH="1" flipV="1">
            <a:off x="7395666" y="0"/>
            <a:ext cx="4796334" cy="2922608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145" y="3174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0" kern="1200" dirty="0">
                <a:solidFill>
                  <a:schemeClr val="accent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4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96FDD-B03E-2F46-258F-B48D31F03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1991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080" y="269175"/>
            <a:ext cx="11363008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800" b="1" kern="1200" dirty="0">
                <a:solidFill>
                  <a:srgbClr val="004B97"/>
                </a:solidFill>
                <a:latin typeface="Aptos" panose="020B000402020202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14275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B205E6-5EC4-E65C-25BC-8E6EFB8A83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80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BD38F0-EE95-8571-A9AB-714D3B30EB66}"/>
              </a:ext>
            </a:extLst>
          </p:cNvPr>
          <p:cNvSpPr/>
          <p:nvPr userDrawn="1"/>
        </p:nvSpPr>
        <p:spPr>
          <a:xfrm>
            <a:off x="3556000" y="6350000"/>
            <a:ext cx="4038600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People talking in the office">
            <a:extLst>
              <a:ext uri="{FF2B5EF4-FFF2-40B4-BE49-F238E27FC236}">
                <a16:creationId xmlns:a16="http://schemas.microsoft.com/office/drawing/2014/main" id="{B3167BCA-C185-B17C-4D2C-6CA3D6B7F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9" t="22099" r="2691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BD810-4F49-2460-C5C3-1BECC5734691}"/>
              </a:ext>
            </a:extLst>
          </p:cNvPr>
          <p:cNvSpPr/>
          <p:nvPr userDrawn="1"/>
        </p:nvSpPr>
        <p:spPr>
          <a:xfrm>
            <a:off x="0" y="-1"/>
            <a:ext cx="6096000" cy="685799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2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C42F5-FF0D-A754-163D-A5A33F8E17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696" y="5065395"/>
            <a:ext cx="4862104" cy="1325563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Agenda</a:t>
            </a:r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77A677-CC6C-211E-932C-63DD9BA9B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0120" y="859366"/>
            <a:ext cx="4978400" cy="5575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3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9F4D-0A37-6B72-2800-4939636B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286" y="-1044575"/>
            <a:ext cx="1088571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 descr="People in a meeting">
            <a:extLst>
              <a:ext uri="{FF2B5EF4-FFF2-40B4-BE49-F238E27FC236}">
                <a16:creationId xmlns:a16="http://schemas.microsoft.com/office/drawing/2014/main" id="{C0C5EFC1-1B75-14BC-F571-2BBBB6CA9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4" t="30641" r="7423" b="11915"/>
          <a:stretch/>
        </p:blipFill>
        <p:spPr>
          <a:xfrm>
            <a:off x="0" y="0"/>
            <a:ext cx="102860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2ECB8D-1D28-FDAE-2386-B3BB53639C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2F0743-D61B-4099-257C-CB0DD08BBFA1}"/>
              </a:ext>
            </a:extLst>
          </p:cNvPr>
          <p:cNvSpPr txBox="1">
            <a:spLocks/>
          </p:cNvSpPr>
          <p:nvPr userDrawn="1"/>
        </p:nvSpPr>
        <p:spPr>
          <a:xfrm>
            <a:off x="5996396" y="506095"/>
            <a:ext cx="486210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3558A"/>
                </a:solidFill>
              </a:rPr>
              <a:t>Agenda</a:t>
            </a:r>
            <a:endParaRPr lang="en-IN">
              <a:solidFill>
                <a:srgbClr val="03558A"/>
              </a:solidFill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70F4090A-E94E-DE3F-8390-1977622D8DC8}"/>
              </a:ext>
            </a:extLst>
          </p:cNvPr>
          <p:cNvSpPr/>
          <p:nvPr userDrawn="1"/>
        </p:nvSpPr>
        <p:spPr>
          <a:xfrm>
            <a:off x="6096000" y="1420530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9F9E7A1F-A851-4AE0-D8E3-FB0E7CB64DE9}"/>
              </a:ext>
            </a:extLst>
          </p:cNvPr>
          <p:cNvSpPr/>
          <p:nvPr userDrawn="1"/>
        </p:nvSpPr>
        <p:spPr>
          <a:xfrm>
            <a:off x="6096000" y="2280093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02D250D-F1D4-2B08-438A-66FD301C198A}"/>
              </a:ext>
            </a:extLst>
          </p:cNvPr>
          <p:cNvSpPr/>
          <p:nvPr userDrawn="1"/>
        </p:nvSpPr>
        <p:spPr>
          <a:xfrm>
            <a:off x="6096000" y="3139656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D6D4168-C282-E790-FE56-4DED786A687E}"/>
              </a:ext>
            </a:extLst>
          </p:cNvPr>
          <p:cNvSpPr/>
          <p:nvPr userDrawn="1"/>
        </p:nvSpPr>
        <p:spPr>
          <a:xfrm>
            <a:off x="6096000" y="3999219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C9499D5E-694E-A2AD-6285-B829DC073E48}"/>
              </a:ext>
            </a:extLst>
          </p:cNvPr>
          <p:cNvSpPr/>
          <p:nvPr userDrawn="1"/>
        </p:nvSpPr>
        <p:spPr>
          <a:xfrm>
            <a:off x="6096000" y="4858782"/>
            <a:ext cx="5676900" cy="765740"/>
          </a:xfrm>
          <a:prstGeom prst="round2SameRect">
            <a:avLst>
              <a:gd name="adj1" fmla="val 0"/>
              <a:gd name="adj2" fmla="val 30556"/>
            </a:avLst>
          </a:prstGeom>
          <a:gradFill>
            <a:gsLst>
              <a:gs pos="100000">
                <a:srgbClr val="00ECDE">
                  <a:alpha val="94000"/>
                </a:srgbClr>
              </a:gs>
              <a:gs pos="0">
                <a:srgbClr val="03FFB3">
                  <a:alpha val="19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3558A">
                    <a:alpha val="0"/>
                  </a:srgbClr>
                </a:gs>
                <a:gs pos="100000">
                  <a:srgbClr val="03558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IN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161C8F-F349-F4D4-897F-FA0014EBC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23000" y="1438877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54F9623-172A-123C-1F84-F28540DFB0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0" y="2298440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E9080E7-D52E-BB21-B42F-3D5D5813E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3000" y="3158003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1006BE-F775-DEE8-D9B7-277008D2B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3000" y="4017566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2323FEF-460F-D800-7C0F-2E947AB42F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3000" y="4877129"/>
            <a:ext cx="5474813" cy="72904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en-US" sz="1600" b="0" kern="1200" dirty="0" smtClean="0">
                <a:solidFill>
                  <a:schemeClr val="tx1">
                    <a:lumMod val="50000"/>
                  </a:schemeClr>
                </a:solidFill>
                <a:effectLst/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0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8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9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9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4218709" y="6425185"/>
            <a:ext cx="3754582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571039-9AE6-74F0-388F-6F2D696E3768}"/>
              </a:ext>
            </a:extLst>
          </p:cNvPr>
          <p:cNvSpPr/>
          <p:nvPr userDrawn="1"/>
        </p:nvSpPr>
        <p:spPr>
          <a:xfrm rot="5400000">
            <a:off x="12442946" y="1435090"/>
            <a:ext cx="558273" cy="558273"/>
          </a:xfrm>
          <a:prstGeom prst="ellipse">
            <a:avLst/>
          </a:prstGeom>
          <a:solidFill>
            <a:srgbClr val="03558A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9D4232-A3C8-DFD6-5EDC-650B974F1E74}"/>
              </a:ext>
            </a:extLst>
          </p:cNvPr>
          <p:cNvSpPr/>
          <p:nvPr userDrawn="1"/>
        </p:nvSpPr>
        <p:spPr>
          <a:xfrm rot="5400000">
            <a:off x="12442946" y="2152634"/>
            <a:ext cx="558273" cy="558273"/>
          </a:xfrm>
          <a:prstGeom prst="ellipse">
            <a:avLst/>
          </a:prstGeom>
          <a:solidFill>
            <a:schemeClr val="tx1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8B9B79-ED1C-770D-4520-95F54AA6147B}"/>
              </a:ext>
            </a:extLst>
          </p:cNvPr>
          <p:cNvSpPr/>
          <p:nvPr userDrawn="1"/>
        </p:nvSpPr>
        <p:spPr>
          <a:xfrm rot="5400000">
            <a:off x="12442946" y="0"/>
            <a:ext cx="558273" cy="558273"/>
          </a:xfrm>
          <a:prstGeom prst="ellipse">
            <a:avLst/>
          </a:prstGeom>
          <a:solidFill>
            <a:srgbClr val="00ECDE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A8E0DA-9DD1-8933-57C6-6946512CADEB}"/>
              </a:ext>
            </a:extLst>
          </p:cNvPr>
          <p:cNvSpPr/>
          <p:nvPr userDrawn="1"/>
        </p:nvSpPr>
        <p:spPr>
          <a:xfrm rot="5400000">
            <a:off x="12442946" y="717545"/>
            <a:ext cx="558273" cy="558273"/>
          </a:xfrm>
          <a:prstGeom prst="ellipse">
            <a:avLst/>
          </a:prstGeom>
          <a:solidFill>
            <a:srgbClr val="03FFB3"/>
          </a:solidFill>
          <a:ln>
            <a:solidFill>
              <a:srgbClr val="1D1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0D81B0-6AD9-AC6A-E5E5-180F806123BB}"/>
              </a:ext>
            </a:extLst>
          </p:cNvPr>
          <p:cNvSpPr/>
          <p:nvPr userDrawn="1"/>
        </p:nvSpPr>
        <p:spPr>
          <a:xfrm>
            <a:off x="665825" y="6636738"/>
            <a:ext cx="10990556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Note: All company names, logos, and brands used in this presentation  are property of their respective owners.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60FF8A-DAD7-40C8-2E72-5A9B147294FA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1" y="6355225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4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2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3" r:id="rId19"/>
    <p:sldLayoutId id="2147483924" r:id="rId20"/>
    <p:sldLayoutId id="2147484017" r:id="rId21"/>
    <p:sldLayoutId id="2147483999" r:id="rId22"/>
    <p:sldLayoutId id="2147484025" r:id="rId23"/>
    <p:sldLayoutId id="2147484026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20C688-B4A6-4BBD-AE5A-3E945634A44E}"/>
              </a:ext>
            </a:extLst>
          </p:cNvPr>
          <p:cNvGrpSpPr/>
          <p:nvPr userDrawn="1"/>
        </p:nvGrpSpPr>
        <p:grpSpPr>
          <a:xfrm rot="5400000">
            <a:off x="-1624437" y="877508"/>
            <a:ext cx="2014735" cy="383027"/>
            <a:chOff x="2295710" y="2639129"/>
            <a:chExt cx="7407672" cy="14082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B576AC6-D91D-D99F-3C9A-BA4241EE909D}"/>
                </a:ext>
              </a:extLst>
            </p:cNvPr>
            <p:cNvSpPr/>
            <p:nvPr/>
          </p:nvSpPr>
          <p:spPr>
            <a:xfrm>
              <a:off x="3795555" y="2639129"/>
              <a:ext cx="1408292" cy="1408292"/>
            </a:xfrm>
            <a:prstGeom prst="ellipse">
              <a:avLst/>
            </a:prstGeom>
            <a:solidFill>
              <a:srgbClr val="006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4D3AB5B-5838-8821-3645-A1236F726D70}"/>
                </a:ext>
              </a:extLst>
            </p:cNvPr>
            <p:cNvSpPr/>
            <p:nvPr/>
          </p:nvSpPr>
          <p:spPr>
            <a:xfrm>
              <a:off x="6795245" y="2639129"/>
              <a:ext cx="1408292" cy="1408292"/>
            </a:xfrm>
            <a:prstGeom prst="ellipse">
              <a:avLst/>
            </a:prstGeom>
            <a:solidFill>
              <a:srgbClr val="8B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CBE847-BD91-232C-9C66-2AC4E5F36C1F}"/>
                </a:ext>
              </a:extLst>
            </p:cNvPr>
            <p:cNvSpPr/>
            <p:nvPr/>
          </p:nvSpPr>
          <p:spPr>
            <a:xfrm>
              <a:off x="8295090" y="2639129"/>
              <a:ext cx="1408292" cy="1408292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AED7EF-C261-B368-EE52-1A3666EFF647}"/>
                </a:ext>
              </a:extLst>
            </p:cNvPr>
            <p:cNvSpPr/>
            <p:nvPr/>
          </p:nvSpPr>
          <p:spPr>
            <a:xfrm>
              <a:off x="2295710" y="2639129"/>
              <a:ext cx="1408292" cy="1408292"/>
            </a:xfrm>
            <a:prstGeom prst="ellipse">
              <a:avLst/>
            </a:prstGeom>
            <a:solidFill>
              <a:srgbClr val="004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88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4AA04CB-F57E-0F2B-904C-D209EA994E8F}"/>
                </a:ext>
              </a:extLst>
            </p:cNvPr>
            <p:cNvSpPr/>
            <p:nvPr/>
          </p:nvSpPr>
          <p:spPr>
            <a:xfrm>
              <a:off x="5295400" y="2639129"/>
              <a:ext cx="1408292" cy="1408292"/>
            </a:xfrm>
            <a:prstGeom prst="ellipse">
              <a:avLst/>
            </a:prstGeom>
            <a:solidFill>
              <a:srgbClr val="F0C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86E67D-29E2-5E80-438B-64116F997EAF}"/>
              </a:ext>
            </a:extLst>
          </p:cNvPr>
          <p:cNvCxnSpPr>
            <a:cxnSpLocks/>
          </p:cNvCxnSpPr>
          <p:nvPr userDrawn="1"/>
        </p:nvCxnSpPr>
        <p:spPr>
          <a:xfrm>
            <a:off x="758260" y="6460465"/>
            <a:ext cx="0" cy="20794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0D9B1A2-6EF8-A92F-B469-7A86D775ED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076" y="6459291"/>
            <a:ext cx="941813" cy="179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14446-ABEE-67A2-0DDD-36FC1B164E57}"/>
              </a:ext>
            </a:extLst>
          </p:cNvPr>
          <p:cNvSpPr txBox="1"/>
          <p:nvPr userDrawn="1"/>
        </p:nvSpPr>
        <p:spPr>
          <a:xfrm>
            <a:off x="5460086" y="6426490"/>
            <a:ext cx="599948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Aptos" panose="020B0004020202020204" pitchFamily="34" charset="0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2025</a:t>
            </a:r>
            <a:endParaRPr lang="en-IN" sz="1000">
              <a:solidFill>
                <a:srgbClr val="595959"/>
              </a:solidFill>
              <a:effectLst/>
              <a:latin typeface="Aptos" panose="020B0004020202020204" pitchFamily="34" charset="0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7DB3EB0B-E200-B2E9-8676-4A2B65559745}"/>
              </a:ext>
            </a:extLst>
          </p:cNvPr>
          <p:cNvSpPr txBox="1">
            <a:spLocks/>
          </p:cNvSpPr>
          <p:nvPr userDrawn="1"/>
        </p:nvSpPr>
        <p:spPr>
          <a:xfrm>
            <a:off x="11136959" y="6421078"/>
            <a:ext cx="828094" cy="267497"/>
          </a:xfrm>
          <a:prstGeom prst="rect">
            <a:avLst/>
          </a:prstGeom>
        </p:spPr>
        <p:txBody>
          <a:bodyPr lIns="104891" tIns="52445" rIns="104891" bIns="52445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050" b="0" smtClean="0">
                <a:solidFill>
                  <a:schemeClr val="bg1">
                    <a:lumMod val="65000"/>
                  </a:scheme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sz="1050" b="0">
              <a:solidFill>
                <a:schemeClr val="bg1">
                  <a:lumMod val="65000"/>
                </a:schemeClr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0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13.wdp"/><Relationship Id="rId3" Type="http://schemas.openxmlformats.org/officeDocument/2006/relationships/image" Target="../media/image45.jpeg"/><Relationship Id="rId7" Type="http://schemas.microsoft.com/office/2007/relationships/hdphoto" Target="../media/hdphoto10.wdp"/><Relationship Id="rId12" Type="http://schemas.openxmlformats.org/officeDocument/2006/relationships/image" Target="../media/image50.png"/><Relationship Id="rId2" Type="http://schemas.openxmlformats.org/officeDocument/2006/relationships/image" Target="../media/image3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07/relationships/hdphoto" Target="../media/hdphoto11.wdp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79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4.wdp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21" Type="http://schemas.microsoft.com/office/2007/relationships/hdphoto" Target="../media/hdphoto8.wdp"/><Relationship Id="rId7" Type="http://schemas.microsoft.com/office/2007/relationships/hdphoto" Target="../media/hdphoto1.wdp"/><Relationship Id="rId12" Type="http://schemas.openxmlformats.org/officeDocument/2006/relationships/image" Target="../media/image33.png"/><Relationship Id="rId17" Type="http://schemas.microsoft.com/office/2007/relationships/hdphoto" Target="../media/hdphoto6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microsoft.com/office/2007/relationships/hdphoto" Target="../media/hdphoto3.wdp"/><Relationship Id="rId5" Type="http://schemas.openxmlformats.org/officeDocument/2006/relationships/image" Target="../media/image29.svg"/><Relationship Id="rId15" Type="http://schemas.microsoft.com/office/2007/relationships/hdphoto" Target="../media/hdphoto5.wdp"/><Relationship Id="rId10" Type="http://schemas.openxmlformats.org/officeDocument/2006/relationships/image" Target="../media/image32.png"/><Relationship Id="rId19" Type="http://schemas.microsoft.com/office/2007/relationships/hdphoto" Target="../media/hdphoto7.wdp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881A525-A395-087E-8CEC-8EEE52AEBA67}"/>
              </a:ext>
            </a:extLst>
          </p:cNvPr>
          <p:cNvSpPr txBox="1">
            <a:spLocks/>
          </p:cNvSpPr>
          <p:nvPr/>
        </p:nvSpPr>
        <p:spPr>
          <a:xfrm>
            <a:off x="2340260" y="3115963"/>
            <a:ext cx="7511480" cy="19205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+mn-lt"/>
              </a:rPr>
              <a:t>RELY Framework for Quality Assurance of S/4HANA Transformation Programs </a:t>
            </a:r>
            <a:endParaRPr lang="en-IN" dirty="0">
              <a:gradFill>
                <a:gsLst>
                  <a:gs pos="0">
                    <a:srgbClr val="03FFB3"/>
                  </a:gs>
                  <a:gs pos="100000">
                    <a:srgbClr val="00ECDE"/>
                  </a:gs>
                </a:gsLst>
                <a:lin ang="0" scaled="0"/>
              </a:gradFill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A4EFD3-49F5-D066-EF22-C7BF449626CF}"/>
              </a:ext>
            </a:extLst>
          </p:cNvPr>
          <p:cNvSpPr/>
          <p:nvPr/>
        </p:nvSpPr>
        <p:spPr>
          <a:xfrm>
            <a:off x="4602646" y="4222297"/>
            <a:ext cx="3030606" cy="624840"/>
          </a:xfrm>
          <a:prstGeom prst="roundRect">
            <a:avLst>
              <a:gd name="adj" fmla="val 23692"/>
            </a:avLst>
          </a:prstGeom>
          <a:noFill/>
          <a:ln>
            <a:gradFill>
              <a:gsLst>
                <a:gs pos="0">
                  <a:srgbClr val="00ECDE"/>
                </a:gs>
                <a:gs pos="100000">
                  <a:srgbClr val="03FFB3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March</a:t>
            </a:r>
            <a:r>
              <a:rPr lang="en-US" sz="1200" spc="300" dirty="0">
                <a:solidFill>
                  <a:schemeClr val="bg1"/>
                </a:solidFill>
                <a:latin typeface="Frutiger 45 bold"/>
              </a:rPr>
              <a:t> 2025</a:t>
            </a:r>
            <a:endParaRPr kumimoji="0" lang="en-IN" sz="12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1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C457AFAC-0BBE-C8FC-3CB3-D85785C00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0" b="1951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52AF9C6-C3D1-3122-6A7C-6E9AA05A28D6}"/>
              </a:ext>
            </a:extLst>
          </p:cNvPr>
          <p:cNvSpPr/>
          <p:nvPr/>
        </p:nvSpPr>
        <p:spPr>
          <a:xfrm flipH="1">
            <a:off x="4449248" y="0"/>
            <a:ext cx="7742752" cy="6858000"/>
          </a:xfrm>
          <a:prstGeom prst="rect">
            <a:avLst/>
          </a:prstGeom>
          <a:gradFill>
            <a:gsLst>
              <a:gs pos="0">
                <a:srgbClr val="0E1A45">
                  <a:alpha val="89000"/>
                </a:srgbClr>
              </a:gs>
              <a:gs pos="100000">
                <a:srgbClr val="0B0C21">
                  <a:alpha val="88000"/>
                </a:srgb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A66032-23D3-6B61-38D8-C2DFD1C911FF}"/>
              </a:ext>
            </a:extLst>
          </p:cNvPr>
          <p:cNvSpPr/>
          <p:nvPr/>
        </p:nvSpPr>
        <p:spPr>
          <a:xfrm>
            <a:off x="1667997" y="614937"/>
            <a:ext cx="5628125" cy="5628125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7302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2067D2-5188-F090-1635-F8A434395FAA}"/>
              </a:ext>
            </a:extLst>
          </p:cNvPr>
          <p:cNvSpPr/>
          <p:nvPr/>
        </p:nvSpPr>
        <p:spPr>
          <a:xfrm>
            <a:off x="2734748" y="1681688"/>
            <a:ext cx="3494623" cy="3494623"/>
          </a:xfrm>
          <a:prstGeom prst="ellipse">
            <a:avLst/>
          </a:prstGeom>
          <a:gradFill flip="none" rotWithShape="1">
            <a:gsLst>
              <a:gs pos="0">
                <a:srgbClr val="DA5604"/>
              </a:gs>
              <a:gs pos="100000">
                <a:srgbClr val="FFCB28"/>
              </a:gs>
            </a:gsLst>
            <a:lin ang="8100000" scaled="1"/>
            <a:tileRect/>
          </a:gradFill>
          <a:ln w="73025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</a:ln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Placeholder 7" descr="A blue and red dots&#10;&#10;Description automatically generated with medium confidence">
            <a:extLst>
              <a:ext uri="{FF2B5EF4-FFF2-40B4-BE49-F238E27FC236}">
                <a16:creationId xmlns:a16="http://schemas.microsoft.com/office/drawing/2014/main" id="{4EC7F594-7D1B-3FD9-EB40-15F270D7E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5" t="1573" r="4746" b="628"/>
          <a:stretch/>
        </p:blipFill>
        <p:spPr>
          <a:xfrm flipH="1">
            <a:off x="0" y="1"/>
            <a:ext cx="446707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74CF8-1F0F-AA93-7492-9C88E599B62D}"/>
              </a:ext>
            </a:extLst>
          </p:cNvPr>
          <p:cNvSpPr txBox="1"/>
          <p:nvPr/>
        </p:nvSpPr>
        <p:spPr>
          <a:xfrm>
            <a:off x="6368540" y="384875"/>
            <a:ext cx="4647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CB28"/>
                </a:solidFill>
              </a:rPr>
              <a:t>TestAcademia</a:t>
            </a:r>
            <a:r>
              <a:rPr lang="en-US" sz="1400" b="1" dirty="0">
                <a:solidFill>
                  <a:srgbClr val="FFCB28"/>
                </a:solidFill>
              </a:rPr>
              <a:t> – Exhaustive Test Case Library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Enabled by </a:t>
            </a:r>
            <a:r>
              <a:rPr lang="en-US" sz="1200" b="1" dirty="0">
                <a:solidFill>
                  <a:schemeClr val="bg1"/>
                </a:solidFill>
              </a:rPr>
              <a:t>self healing, Vision AI </a:t>
            </a:r>
            <a:r>
              <a:rPr lang="en-US" sz="1200" dirty="0">
                <a:solidFill>
                  <a:schemeClr val="bg1"/>
                </a:solidFill>
              </a:rPr>
              <a:t>techniques for Sustainable, Scalable &amp; Future ready S/4HANA Implementations, upgrades &amp; functional enhancements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9E8B4-DC48-786A-6C4C-FF8A0D0A0A7C}"/>
              </a:ext>
            </a:extLst>
          </p:cNvPr>
          <p:cNvSpPr txBox="1"/>
          <p:nvPr/>
        </p:nvSpPr>
        <p:spPr>
          <a:xfrm>
            <a:off x="7388422" y="1529405"/>
            <a:ext cx="4022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CB28"/>
                </a:solidFill>
              </a:rPr>
              <a:t>LTIM </a:t>
            </a:r>
            <a:r>
              <a:rPr lang="en-US" sz="1400" b="1" err="1">
                <a:solidFill>
                  <a:srgbClr val="FFCB28"/>
                </a:solidFill>
              </a:rPr>
              <a:t>TestGenius</a:t>
            </a:r>
            <a:r>
              <a:rPr lang="en-US" sz="1400" b="1">
                <a:solidFill>
                  <a:srgbClr val="FFCB28"/>
                </a:solidFill>
              </a:rPr>
              <a:t> - </a:t>
            </a:r>
            <a:r>
              <a:rPr lang="en-US" sz="1400" b="1" err="1">
                <a:solidFill>
                  <a:srgbClr val="FFCB28"/>
                </a:solidFill>
              </a:rPr>
              <a:t>GenAI</a:t>
            </a:r>
            <a:r>
              <a:rPr lang="en-US" sz="1400" b="1">
                <a:solidFill>
                  <a:srgbClr val="FFCB28"/>
                </a:solidFill>
              </a:rPr>
              <a:t> enabled Test Case Builder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b="1">
                <a:solidFill>
                  <a:schemeClr val="bg1"/>
                </a:solidFill>
              </a:rPr>
              <a:t>AI-powered Test Case Builder </a:t>
            </a:r>
            <a:r>
              <a:rPr lang="en-US" sz="1200">
                <a:solidFill>
                  <a:schemeClr val="bg1"/>
                </a:solidFill>
              </a:rPr>
              <a:t>designed to streamline the creation of test cases from the SAP Business Process Models &amp; Process Diagrams.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B621F-A74F-CB72-27B0-B554AB0459F5}"/>
              </a:ext>
            </a:extLst>
          </p:cNvPr>
          <p:cNvSpPr txBox="1"/>
          <p:nvPr/>
        </p:nvSpPr>
        <p:spPr>
          <a:xfrm>
            <a:off x="7731148" y="2956562"/>
            <a:ext cx="3803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CB28"/>
                </a:solidFill>
              </a:rPr>
              <a:t>Persona Driven solution for SAP Business Suite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bg1"/>
                </a:solidFill>
              </a:rPr>
              <a:t>Increased coverage with reduced scope by leveraging </a:t>
            </a:r>
            <a:r>
              <a:rPr lang="en-US" sz="1200" b="1">
                <a:solidFill>
                  <a:schemeClr val="bg1"/>
                </a:solidFill>
              </a:rPr>
              <a:t>Impact Based Testing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b="1">
                <a:solidFill>
                  <a:schemeClr val="bg1"/>
                </a:solidFill>
              </a:rPr>
              <a:t>Industry Specific Testing </a:t>
            </a:r>
            <a:r>
              <a:rPr lang="en-US" sz="1200">
                <a:solidFill>
                  <a:schemeClr val="bg1"/>
                </a:solidFill>
              </a:rPr>
              <a:t>Coverage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82C9D-1BCC-6623-EBB5-444654BDF17E}"/>
              </a:ext>
            </a:extLst>
          </p:cNvPr>
          <p:cNvSpPr txBox="1"/>
          <p:nvPr/>
        </p:nvSpPr>
        <p:spPr>
          <a:xfrm>
            <a:off x="7388422" y="4408887"/>
            <a:ext cx="38038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CB28"/>
                </a:solidFill>
              </a:rPr>
              <a:t>DataFabric</a:t>
            </a:r>
            <a:r>
              <a:rPr lang="en-US" sz="1400" b="1" dirty="0">
                <a:solidFill>
                  <a:srgbClr val="FFCB28"/>
                </a:solidFill>
              </a:rPr>
              <a:t> - Unleashing the Data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Real time data extraction and integration </a:t>
            </a:r>
            <a:r>
              <a:rPr lang="en-US" sz="1200" dirty="0">
                <a:solidFill>
                  <a:schemeClr val="bg1"/>
                </a:solidFill>
              </a:rPr>
              <a:t>with automation tool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Data Security Assurance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2C598-FC84-7F5F-6AC4-3A6A8FB02CD6}"/>
              </a:ext>
            </a:extLst>
          </p:cNvPr>
          <p:cNvSpPr txBox="1"/>
          <p:nvPr/>
        </p:nvSpPr>
        <p:spPr>
          <a:xfrm>
            <a:off x="6368540" y="5553417"/>
            <a:ext cx="5143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CB28"/>
                </a:solidFill>
              </a:rPr>
              <a:t>ART - Enhancing the User’s experience 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Fiori UI Consistency &amp; responsiveness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Role Based Access &amp; Security Validation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Customized reports for different user community as a </a:t>
            </a:r>
            <a:r>
              <a:rPr lang="en-US" sz="1200" b="1" dirty="0">
                <a:solidFill>
                  <a:schemeClr val="bg1"/>
                </a:solidFill>
              </a:rPr>
              <a:t>single source of truth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BB72F9-897E-09F4-E84D-CF0FC594B578}"/>
              </a:ext>
            </a:extLst>
          </p:cNvPr>
          <p:cNvSpPr/>
          <p:nvPr/>
        </p:nvSpPr>
        <p:spPr>
          <a:xfrm>
            <a:off x="5389066" y="656411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20000">
                <a:srgbClr val="0070C0"/>
              </a:gs>
              <a:gs pos="100000">
                <a:srgbClr val="00518E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CB28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147CFB-2D48-003F-442B-C5E3CB8E4FFE}"/>
              </a:ext>
            </a:extLst>
          </p:cNvPr>
          <p:cNvSpPr/>
          <p:nvPr/>
        </p:nvSpPr>
        <p:spPr>
          <a:xfrm>
            <a:off x="6860185" y="3014256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20000">
                <a:srgbClr val="0070C0"/>
              </a:gs>
              <a:gs pos="100000">
                <a:srgbClr val="00518E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CB28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25AD06-DEB6-930B-D488-B8C3D5A09752}"/>
              </a:ext>
            </a:extLst>
          </p:cNvPr>
          <p:cNvSpPr/>
          <p:nvPr/>
        </p:nvSpPr>
        <p:spPr>
          <a:xfrm>
            <a:off x="6431833" y="1550288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9BD2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4CC500-0ACE-0EA0-62B6-495696C76111}"/>
              </a:ext>
            </a:extLst>
          </p:cNvPr>
          <p:cNvSpPr/>
          <p:nvPr/>
        </p:nvSpPr>
        <p:spPr>
          <a:xfrm>
            <a:off x="6484420" y="4384928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9BD2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162EFBB-9BCD-4F9D-2B0D-A3FA761BAA36}"/>
              </a:ext>
            </a:extLst>
          </p:cNvPr>
          <p:cNvSpPr/>
          <p:nvPr/>
        </p:nvSpPr>
        <p:spPr>
          <a:xfrm>
            <a:off x="5386898" y="5415010"/>
            <a:ext cx="829488" cy="829487"/>
          </a:xfrm>
          <a:custGeom>
            <a:avLst/>
            <a:gdLst>
              <a:gd name="connsiteX0" fmla="*/ 799219 w 799219"/>
              <a:gd name="connsiteY0" fmla="*/ 399610 h 799219"/>
              <a:gd name="connsiteX1" fmla="*/ 399610 w 799219"/>
              <a:gd name="connsiteY1" fmla="*/ 799220 h 799219"/>
              <a:gd name="connsiteX2" fmla="*/ 0 w 799219"/>
              <a:gd name="connsiteY2" fmla="*/ 399610 h 799219"/>
              <a:gd name="connsiteX3" fmla="*/ 399610 w 799219"/>
              <a:gd name="connsiteY3" fmla="*/ 0 h 799219"/>
              <a:gd name="connsiteX4" fmla="*/ 799219 w 799219"/>
              <a:gd name="connsiteY4" fmla="*/ 399610 h 79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219" h="799219">
                <a:moveTo>
                  <a:pt x="799219" y="399610"/>
                </a:moveTo>
                <a:cubicBezTo>
                  <a:pt x="799219" y="620308"/>
                  <a:pt x="620308" y="799220"/>
                  <a:pt x="399610" y="799220"/>
                </a:cubicBezTo>
                <a:cubicBezTo>
                  <a:pt x="178911" y="799220"/>
                  <a:pt x="0" y="620308"/>
                  <a:pt x="0" y="399610"/>
                </a:cubicBezTo>
                <a:cubicBezTo>
                  <a:pt x="0" y="178912"/>
                  <a:pt x="178911" y="0"/>
                  <a:pt x="399610" y="0"/>
                </a:cubicBezTo>
                <a:cubicBezTo>
                  <a:pt x="620308" y="0"/>
                  <a:pt x="799219" y="178912"/>
                  <a:pt x="799219" y="399610"/>
                </a:cubicBezTo>
                <a:close/>
              </a:path>
            </a:pathLst>
          </a:custGeom>
          <a:gradFill>
            <a:gsLst>
              <a:gs pos="20000">
                <a:srgbClr val="0070C0"/>
              </a:gs>
              <a:gs pos="100000">
                <a:srgbClr val="00518E"/>
              </a:gs>
            </a:gsLst>
            <a:lin ang="13200000" scaled="0"/>
          </a:gradFill>
          <a:ln w="50800" cap="flat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CB28"/>
              </a:solidFill>
            </a:endParaRPr>
          </a:p>
        </p:txBody>
      </p:sp>
      <p:pic>
        <p:nvPicPr>
          <p:cNvPr id="1026" name="Picture 2" descr="Automation - Free business icons">
            <a:extLst>
              <a:ext uri="{FF2B5EF4-FFF2-40B4-BE49-F238E27FC236}">
                <a16:creationId xmlns:a16="http://schemas.microsoft.com/office/drawing/2014/main" id="{49288BFB-3918-F120-8C1B-E1621913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08" y="828046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intelligence Icons &amp; Symbols">
            <a:extLst>
              <a:ext uri="{FF2B5EF4-FFF2-40B4-BE49-F238E27FC236}">
                <a16:creationId xmlns:a16="http://schemas.microsoft.com/office/drawing/2014/main" id="{324FE0DA-19BA-B702-E024-9B7D77C3C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57" y="1725264"/>
            <a:ext cx="470055" cy="4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storage - Free technology icons">
            <a:extLst>
              <a:ext uri="{FF2B5EF4-FFF2-40B4-BE49-F238E27FC236}">
                <a16:creationId xmlns:a16="http://schemas.microsoft.com/office/drawing/2014/main" id="{9B610588-D4A3-17A1-C344-119C9A86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109" y="4554962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ser experience - Free user icons">
            <a:extLst>
              <a:ext uri="{FF2B5EF4-FFF2-40B4-BE49-F238E27FC236}">
                <a16:creationId xmlns:a16="http://schemas.microsoft.com/office/drawing/2014/main" id="{1BC14F34-D81E-5E50-3B59-237FCC9E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373" y="5604698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lution - Free people icons">
            <a:extLst>
              <a:ext uri="{FF2B5EF4-FFF2-40B4-BE49-F238E27FC236}">
                <a16:creationId xmlns:a16="http://schemas.microsoft.com/office/drawing/2014/main" id="{8F6BA4A5-4335-FDCD-6DB8-A4C7EA96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74" y="3175876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082A4B-FFEF-BF15-CE46-971DBC9DF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7075" y="6452527"/>
            <a:ext cx="1197425" cy="2289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005FD9E-9224-4368-570E-3ABACCA8DED3}"/>
              </a:ext>
            </a:extLst>
          </p:cNvPr>
          <p:cNvGrpSpPr/>
          <p:nvPr/>
        </p:nvGrpSpPr>
        <p:grpSpPr>
          <a:xfrm>
            <a:off x="4464777" y="614937"/>
            <a:ext cx="405924" cy="5629559"/>
            <a:chOff x="4474302" y="614937"/>
            <a:chExt cx="405924" cy="56295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DAD006-BA7C-3155-2439-87CC64643BC5}"/>
                </a:ext>
              </a:extLst>
            </p:cNvPr>
            <p:cNvPicPr>
              <a:picLocks/>
            </p:cNvPicPr>
            <p:nvPr/>
          </p:nvPicPr>
          <p:blipFill rotWithShape="1">
            <a:blip r:embed="rId16"/>
            <a:srcRect l="94917"/>
            <a:stretch/>
          </p:blipFill>
          <p:spPr>
            <a:xfrm>
              <a:off x="4474302" y="614937"/>
              <a:ext cx="405924" cy="56295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C9D82AC-DC98-A3C3-7153-DB78605D1306}"/>
                </a:ext>
              </a:extLst>
            </p:cNvPr>
            <p:cNvPicPr>
              <a:picLocks/>
            </p:cNvPicPr>
            <p:nvPr/>
          </p:nvPicPr>
          <p:blipFill rotWithShape="1">
            <a:blip r:embed="rId16"/>
            <a:srcRect l="94917"/>
            <a:stretch/>
          </p:blipFill>
          <p:spPr>
            <a:xfrm>
              <a:off x="4474302" y="614937"/>
              <a:ext cx="405924" cy="56295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5888F4-F374-44CA-7108-94AF473B4C39}"/>
              </a:ext>
            </a:extLst>
          </p:cNvPr>
          <p:cNvSpPr txBox="1"/>
          <p:nvPr/>
        </p:nvSpPr>
        <p:spPr>
          <a:xfrm>
            <a:off x="4484480" y="2568764"/>
            <a:ext cx="174489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LTIM RELY 2.0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AI-enabled S/4HANA Assurance Framework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EB626D-B4F9-1457-DB20-28D9B5E65A91}"/>
              </a:ext>
            </a:extLst>
          </p:cNvPr>
          <p:cNvSpPr/>
          <p:nvPr/>
        </p:nvSpPr>
        <p:spPr>
          <a:xfrm>
            <a:off x="-17847" y="2568764"/>
            <a:ext cx="4484541" cy="1720471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2EAEB-42D6-154F-A5B3-7B64575AB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744" y="2515921"/>
            <a:ext cx="3382522" cy="1826158"/>
          </a:xfrm>
        </p:spPr>
        <p:txBody>
          <a:bodyPr anchor="ctr"/>
          <a:lstStyle/>
          <a:p>
            <a:pPr marL="0" indent="0">
              <a:buNone/>
            </a:pPr>
            <a:r>
              <a:rPr lang="en-IN" sz="3600">
                <a:solidFill>
                  <a:schemeClr val="bg1"/>
                </a:solidFill>
              </a:rPr>
              <a:t>RELY 2.0 Offerings</a:t>
            </a:r>
          </a:p>
        </p:txBody>
      </p:sp>
    </p:spTree>
    <p:extLst>
      <p:ext uri="{BB962C8B-B14F-4D97-AF65-F5344CB8AC3E}">
        <p14:creationId xmlns:p14="http://schemas.microsoft.com/office/powerpoint/2010/main" val="201620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7AAE4-12D2-7E7D-6222-A5EE7477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EB908-76A0-A092-764A-1627BCBA76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RELY 2.0 Framework integrated with 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74800F-6C00-AA3F-1D32-391B6EBBBA7E}"/>
              </a:ext>
            </a:extLst>
          </p:cNvPr>
          <p:cNvGrpSpPr/>
          <p:nvPr/>
        </p:nvGrpSpPr>
        <p:grpSpPr>
          <a:xfrm>
            <a:off x="533400" y="890287"/>
            <a:ext cx="11125200" cy="5335864"/>
            <a:chOff x="533400" y="890287"/>
            <a:chExt cx="11125200" cy="533586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BDFC0A-0580-47BB-939F-72D50F8EAD71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8277499" y="2206131"/>
              <a:ext cx="809176" cy="13749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8708C-39BA-A5C2-4C9C-D5955F65B8E4}"/>
                </a:ext>
              </a:extLst>
            </p:cNvPr>
            <p:cNvSpPr txBox="1">
              <a:spLocks/>
            </p:cNvSpPr>
            <p:nvPr/>
          </p:nvSpPr>
          <p:spPr>
            <a:xfrm>
              <a:off x="2985464" y="1639652"/>
              <a:ext cx="781847" cy="55399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Collect Business Process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224629-C54B-EFBC-9C96-7CC53258B460}"/>
                </a:ext>
              </a:extLst>
            </p:cNvPr>
            <p:cNvGrpSpPr/>
            <p:nvPr/>
          </p:nvGrpSpPr>
          <p:grpSpPr>
            <a:xfrm>
              <a:off x="2828379" y="2073394"/>
              <a:ext cx="286122" cy="292519"/>
              <a:chOff x="5413455" y="3887061"/>
              <a:chExt cx="607782" cy="621372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5A141EA-1B00-A980-3C3A-6E3F4A942C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13455" y="4172833"/>
                <a:ext cx="607782" cy="335600"/>
              </a:xfrm>
              <a:custGeom>
                <a:avLst/>
                <a:gdLst>
                  <a:gd name="connsiteX0" fmla="*/ 544428 w 558490"/>
                  <a:gd name="connsiteY0" fmla="*/ 295314 h 295313"/>
                  <a:gd name="connsiteX1" fmla="*/ 14063 w 558490"/>
                  <a:gd name="connsiteY1" fmla="*/ 295314 h 295313"/>
                  <a:gd name="connsiteX2" fmla="*/ 4120 w 558490"/>
                  <a:gd name="connsiteY2" fmla="*/ 291192 h 295313"/>
                  <a:gd name="connsiteX3" fmla="*/ 0 w 558490"/>
                  <a:gd name="connsiteY3" fmla="*/ 281251 h 295313"/>
                  <a:gd name="connsiteX4" fmla="*/ 5723 w 558490"/>
                  <a:gd name="connsiteY4" fmla="*/ 224564 h 295313"/>
                  <a:gd name="connsiteX5" fmla="*/ 22106 w 558490"/>
                  <a:gd name="connsiteY5" fmla="*/ 171773 h 295313"/>
                  <a:gd name="connsiteX6" fmla="*/ 48038 w 558490"/>
                  <a:gd name="connsiteY6" fmla="*/ 124003 h 295313"/>
                  <a:gd name="connsiteX7" fmla="*/ 82378 w 558490"/>
                  <a:gd name="connsiteY7" fmla="*/ 82378 h 295313"/>
                  <a:gd name="connsiteX8" fmla="*/ 124003 w 558490"/>
                  <a:gd name="connsiteY8" fmla="*/ 48036 h 295313"/>
                  <a:gd name="connsiteX9" fmla="*/ 171773 w 558490"/>
                  <a:gd name="connsiteY9" fmla="*/ 22106 h 295313"/>
                  <a:gd name="connsiteX10" fmla="*/ 224564 w 558490"/>
                  <a:gd name="connsiteY10" fmla="*/ 5723 h 295313"/>
                  <a:gd name="connsiteX11" fmla="*/ 281250 w 558490"/>
                  <a:gd name="connsiteY11" fmla="*/ 0 h 295313"/>
                  <a:gd name="connsiteX12" fmla="*/ 357258 w 558490"/>
                  <a:gd name="connsiteY12" fmla="*/ 10392 h 295313"/>
                  <a:gd name="connsiteX13" fmla="*/ 425363 w 558490"/>
                  <a:gd name="connsiteY13" fmla="*/ 39684 h 295313"/>
                  <a:gd name="connsiteX14" fmla="*/ 526598 w 558490"/>
                  <a:gd name="connsiteY14" fmla="*/ 143661 h 295313"/>
                  <a:gd name="connsiteX15" fmla="*/ 521227 w 558490"/>
                  <a:gd name="connsiteY15" fmla="*/ 162814 h 295313"/>
                  <a:gd name="connsiteX16" fmla="*/ 514350 w 558490"/>
                  <a:gd name="connsiteY16" fmla="*/ 164614 h 295313"/>
                  <a:gd name="connsiteX17" fmla="*/ 502075 w 558490"/>
                  <a:gd name="connsiteY17" fmla="*/ 157442 h 295313"/>
                  <a:gd name="connsiteX18" fmla="*/ 281280 w 558490"/>
                  <a:gd name="connsiteY18" fmla="*/ 28124 h 295313"/>
                  <a:gd name="connsiteX19" fmla="*/ 281250 w 558490"/>
                  <a:gd name="connsiteY19" fmla="*/ 28124 h 295313"/>
                  <a:gd name="connsiteX20" fmla="*/ 102263 w 558490"/>
                  <a:gd name="connsiteY20" fmla="*/ 102261 h 295313"/>
                  <a:gd name="connsiteX21" fmla="*/ 28505 w 558490"/>
                  <a:gd name="connsiteY21" fmla="*/ 267186 h 295313"/>
                  <a:gd name="connsiteX22" fmla="*/ 544428 w 558490"/>
                  <a:gd name="connsiteY22" fmla="*/ 267186 h 295313"/>
                  <a:gd name="connsiteX23" fmla="*/ 558491 w 558490"/>
                  <a:gd name="connsiteY23" fmla="*/ 281249 h 295313"/>
                  <a:gd name="connsiteX24" fmla="*/ 558477 w 558490"/>
                  <a:gd name="connsiteY24" fmla="*/ 281797 h 295313"/>
                  <a:gd name="connsiteX25" fmla="*/ 554188 w 558490"/>
                  <a:gd name="connsiteY25" fmla="*/ 291374 h 295313"/>
                  <a:gd name="connsiteX26" fmla="*/ 544428 w 558490"/>
                  <a:gd name="connsiteY26" fmla="*/ 295314 h 295313"/>
                  <a:gd name="connsiteX27" fmla="*/ 540309 w 558490"/>
                  <a:gd name="connsiteY27" fmla="*/ 229712 h 295313"/>
                  <a:gd name="connsiteX28" fmla="*/ 526684 w 558490"/>
                  <a:gd name="connsiteY28" fmla="*/ 219081 h 295313"/>
                  <a:gd name="connsiteX29" fmla="*/ 528244 w 558490"/>
                  <a:gd name="connsiteY29" fmla="*/ 208436 h 295313"/>
                  <a:gd name="connsiteX30" fmla="*/ 536880 w 558490"/>
                  <a:gd name="connsiteY30" fmla="*/ 202009 h 295313"/>
                  <a:gd name="connsiteX31" fmla="*/ 540339 w 558490"/>
                  <a:gd name="connsiteY31" fmla="*/ 201573 h 295313"/>
                  <a:gd name="connsiteX32" fmla="*/ 553964 w 558490"/>
                  <a:gd name="connsiteY32" fmla="*/ 212205 h 295313"/>
                  <a:gd name="connsiteX33" fmla="*/ 553964 w 558490"/>
                  <a:gd name="connsiteY33" fmla="*/ 212219 h 295313"/>
                  <a:gd name="connsiteX34" fmla="*/ 543769 w 558490"/>
                  <a:gd name="connsiteY34" fmla="*/ 229278 h 295313"/>
                  <a:gd name="connsiteX35" fmla="*/ 540309 w 558490"/>
                  <a:gd name="connsiteY35" fmla="*/ 229712 h 2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58490" h="295313">
                    <a:moveTo>
                      <a:pt x="544428" y="295314"/>
                    </a:moveTo>
                    <a:lnTo>
                      <a:pt x="14063" y="295314"/>
                    </a:lnTo>
                    <a:cubicBezTo>
                      <a:pt x="10364" y="295314"/>
                      <a:pt x="6736" y="293809"/>
                      <a:pt x="4120" y="291192"/>
                    </a:cubicBezTo>
                    <a:cubicBezTo>
                      <a:pt x="1505" y="288578"/>
                      <a:pt x="0" y="284950"/>
                      <a:pt x="0" y="281251"/>
                    </a:cubicBezTo>
                    <a:cubicBezTo>
                      <a:pt x="0" y="262169"/>
                      <a:pt x="1927" y="243100"/>
                      <a:pt x="5723" y="224564"/>
                    </a:cubicBezTo>
                    <a:cubicBezTo>
                      <a:pt x="9408" y="206508"/>
                      <a:pt x="14920" y="188747"/>
                      <a:pt x="22106" y="171773"/>
                    </a:cubicBezTo>
                    <a:cubicBezTo>
                      <a:pt x="29152" y="155109"/>
                      <a:pt x="37884" y="139037"/>
                      <a:pt x="48038" y="124003"/>
                    </a:cubicBezTo>
                    <a:cubicBezTo>
                      <a:pt x="58092" y="109111"/>
                      <a:pt x="69652" y="95105"/>
                      <a:pt x="82378" y="82378"/>
                    </a:cubicBezTo>
                    <a:cubicBezTo>
                      <a:pt x="95105" y="69650"/>
                      <a:pt x="109111" y="58105"/>
                      <a:pt x="124003" y="48036"/>
                    </a:cubicBezTo>
                    <a:cubicBezTo>
                      <a:pt x="139036" y="37883"/>
                      <a:pt x="155109" y="29150"/>
                      <a:pt x="171773" y="22106"/>
                    </a:cubicBezTo>
                    <a:cubicBezTo>
                      <a:pt x="188747" y="14934"/>
                      <a:pt x="206508" y="9422"/>
                      <a:pt x="224564" y="5723"/>
                    </a:cubicBezTo>
                    <a:cubicBezTo>
                      <a:pt x="243098" y="1927"/>
                      <a:pt x="262167" y="0"/>
                      <a:pt x="281250" y="0"/>
                    </a:cubicBezTo>
                    <a:cubicBezTo>
                      <a:pt x="307055" y="0"/>
                      <a:pt x="332634" y="3502"/>
                      <a:pt x="357258" y="10392"/>
                    </a:cubicBezTo>
                    <a:cubicBezTo>
                      <a:pt x="381122" y="17086"/>
                      <a:pt x="404044" y="26930"/>
                      <a:pt x="425363" y="39684"/>
                    </a:cubicBezTo>
                    <a:cubicBezTo>
                      <a:pt x="467550" y="64911"/>
                      <a:pt x="502566" y="100856"/>
                      <a:pt x="526598" y="143661"/>
                    </a:cubicBezTo>
                    <a:cubicBezTo>
                      <a:pt x="530395" y="150412"/>
                      <a:pt x="527991" y="159003"/>
                      <a:pt x="521227" y="162814"/>
                    </a:cubicBezTo>
                    <a:cubicBezTo>
                      <a:pt x="519133" y="163981"/>
                      <a:pt x="516755" y="164614"/>
                      <a:pt x="514350" y="164614"/>
                    </a:cubicBezTo>
                    <a:cubicBezTo>
                      <a:pt x="509273" y="164614"/>
                      <a:pt x="504562" y="161858"/>
                      <a:pt x="502075" y="157442"/>
                    </a:cubicBezTo>
                    <a:cubicBezTo>
                      <a:pt x="457242" y="77678"/>
                      <a:pt x="372628" y="28124"/>
                      <a:pt x="281280" y="28124"/>
                    </a:cubicBezTo>
                    <a:lnTo>
                      <a:pt x="281250" y="28124"/>
                    </a:lnTo>
                    <a:cubicBezTo>
                      <a:pt x="213652" y="28138"/>
                      <a:pt x="150089" y="54461"/>
                      <a:pt x="102263" y="102261"/>
                    </a:cubicBezTo>
                    <a:cubicBezTo>
                      <a:pt x="58106" y="146445"/>
                      <a:pt x="31922" y="205016"/>
                      <a:pt x="28505" y="267186"/>
                    </a:cubicBezTo>
                    <a:lnTo>
                      <a:pt x="544428" y="267186"/>
                    </a:lnTo>
                    <a:cubicBezTo>
                      <a:pt x="552178" y="267186"/>
                      <a:pt x="558491" y="273499"/>
                      <a:pt x="558491" y="281249"/>
                    </a:cubicBezTo>
                    <a:cubicBezTo>
                      <a:pt x="558491" y="281431"/>
                      <a:pt x="558477" y="281614"/>
                      <a:pt x="558477" y="281797"/>
                    </a:cubicBezTo>
                    <a:cubicBezTo>
                      <a:pt x="558336" y="285439"/>
                      <a:pt x="556817" y="288842"/>
                      <a:pt x="554188" y="291374"/>
                    </a:cubicBezTo>
                    <a:cubicBezTo>
                      <a:pt x="551559" y="293922"/>
                      <a:pt x="548086" y="295314"/>
                      <a:pt x="544428" y="295314"/>
                    </a:cubicBezTo>
                    <a:close/>
                    <a:moveTo>
                      <a:pt x="540309" y="229712"/>
                    </a:moveTo>
                    <a:cubicBezTo>
                      <a:pt x="533869" y="229712"/>
                      <a:pt x="528272" y="225339"/>
                      <a:pt x="526684" y="219081"/>
                    </a:cubicBezTo>
                    <a:cubicBezTo>
                      <a:pt x="525770" y="215438"/>
                      <a:pt x="526317" y="211656"/>
                      <a:pt x="528244" y="208436"/>
                    </a:cubicBezTo>
                    <a:cubicBezTo>
                      <a:pt x="530170" y="205215"/>
                      <a:pt x="533236" y="202923"/>
                      <a:pt x="536880" y="202009"/>
                    </a:cubicBezTo>
                    <a:cubicBezTo>
                      <a:pt x="538019" y="201728"/>
                      <a:pt x="539172" y="201573"/>
                      <a:pt x="540339" y="201573"/>
                    </a:cubicBezTo>
                    <a:cubicBezTo>
                      <a:pt x="546778" y="201573"/>
                      <a:pt x="552376" y="205945"/>
                      <a:pt x="553964" y="212205"/>
                    </a:cubicBezTo>
                    <a:lnTo>
                      <a:pt x="553964" y="212219"/>
                    </a:lnTo>
                    <a:cubicBezTo>
                      <a:pt x="555848" y="219729"/>
                      <a:pt x="551278" y="227378"/>
                      <a:pt x="543769" y="229278"/>
                    </a:cubicBezTo>
                    <a:cubicBezTo>
                      <a:pt x="542630" y="229572"/>
                      <a:pt x="541463" y="229712"/>
                      <a:pt x="540309" y="2297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/>
                  </a:gs>
                  <a:gs pos="100000">
                    <a:srgbClr val="FFC000"/>
                  </a:gs>
                </a:gsLst>
                <a:lin ang="2100000" scaled="0"/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05C9245-6D1C-FAD8-93B1-56FA47D9E9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67390" y="3887061"/>
                <a:ext cx="304268" cy="317736"/>
              </a:xfrm>
              <a:custGeom>
                <a:avLst/>
                <a:gdLst>
                  <a:gd name="connsiteX0" fmla="*/ 139795 w 279590"/>
                  <a:gd name="connsiteY0" fmla="*/ 279592 h 279592"/>
                  <a:gd name="connsiteX1" fmla="*/ 85373 w 279590"/>
                  <a:gd name="connsiteY1" fmla="*/ 268608 h 279592"/>
                  <a:gd name="connsiteX2" fmla="*/ 40950 w 279590"/>
                  <a:gd name="connsiteY2" fmla="*/ 238641 h 279592"/>
                  <a:gd name="connsiteX3" fmla="*/ 10983 w 279590"/>
                  <a:gd name="connsiteY3" fmla="*/ 194217 h 279592"/>
                  <a:gd name="connsiteX4" fmla="*/ 0 w 279590"/>
                  <a:gd name="connsiteY4" fmla="*/ 139795 h 279592"/>
                  <a:gd name="connsiteX5" fmla="*/ 10983 w 279590"/>
                  <a:gd name="connsiteY5" fmla="*/ 85373 h 279592"/>
                  <a:gd name="connsiteX6" fmla="*/ 40950 w 279590"/>
                  <a:gd name="connsiteY6" fmla="*/ 40950 h 279592"/>
                  <a:gd name="connsiteX7" fmla="*/ 85373 w 279590"/>
                  <a:gd name="connsiteY7" fmla="*/ 10983 h 279592"/>
                  <a:gd name="connsiteX8" fmla="*/ 139795 w 279590"/>
                  <a:gd name="connsiteY8" fmla="*/ 0 h 279592"/>
                  <a:gd name="connsiteX9" fmla="*/ 139823 w 279590"/>
                  <a:gd name="connsiteY9" fmla="*/ 0 h 279592"/>
                  <a:gd name="connsiteX10" fmla="*/ 171238 w 279590"/>
                  <a:gd name="connsiteY10" fmla="*/ 3544 h 279592"/>
                  <a:gd name="connsiteX11" fmla="*/ 200164 w 279590"/>
                  <a:gd name="connsiteY11" fmla="*/ 13669 h 279592"/>
                  <a:gd name="connsiteX12" fmla="*/ 225786 w 279590"/>
                  <a:gd name="connsiteY12" fmla="*/ 29573 h 279592"/>
                  <a:gd name="connsiteX13" fmla="*/ 247317 w 279590"/>
                  <a:gd name="connsiteY13" fmla="*/ 50442 h 279592"/>
                  <a:gd name="connsiteX14" fmla="*/ 245503 w 279590"/>
                  <a:gd name="connsiteY14" fmla="*/ 70242 h 279592"/>
                  <a:gd name="connsiteX15" fmla="*/ 236517 w 279590"/>
                  <a:gd name="connsiteY15" fmla="*/ 73505 h 279592"/>
                  <a:gd name="connsiteX16" fmla="*/ 225689 w 279590"/>
                  <a:gd name="connsiteY16" fmla="*/ 68428 h 279592"/>
                  <a:gd name="connsiteX17" fmla="*/ 139795 w 279590"/>
                  <a:gd name="connsiteY17" fmla="*/ 28126 h 279592"/>
                  <a:gd name="connsiteX18" fmla="*/ 60834 w 279590"/>
                  <a:gd name="connsiteY18" fmla="*/ 60836 h 279592"/>
                  <a:gd name="connsiteX19" fmla="*/ 28125 w 279590"/>
                  <a:gd name="connsiteY19" fmla="*/ 139797 h 279592"/>
                  <a:gd name="connsiteX20" fmla="*/ 60834 w 279590"/>
                  <a:gd name="connsiteY20" fmla="*/ 218758 h 279592"/>
                  <a:gd name="connsiteX21" fmla="*/ 139795 w 279590"/>
                  <a:gd name="connsiteY21" fmla="*/ 251467 h 279592"/>
                  <a:gd name="connsiteX22" fmla="*/ 218755 w 279590"/>
                  <a:gd name="connsiteY22" fmla="*/ 218758 h 279592"/>
                  <a:gd name="connsiteX23" fmla="*/ 251466 w 279590"/>
                  <a:gd name="connsiteY23" fmla="*/ 139797 h 279592"/>
                  <a:gd name="connsiteX24" fmla="*/ 253744 w 279590"/>
                  <a:gd name="connsiteY24" fmla="*/ 132119 h 279592"/>
                  <a:gd name="connsiteX25" fmla="*/ 250467 w 279590"/>
                  <a:gd name="connsiteY25" fmla="*/ 124820 h 279592"/>
                  <a:gd name="connsiteX26" fmla="*/ 262547 w 279590"/>
                  <a:gd name="connsiteY26" fmla="*/ 109014 h 279592"/>
                  <a:gd name="connsiteX27" fmla="*/ 264431 w 279590"/>
                  <a:gd name="connsiteY27" fmla="*/ 108887 h 279592"/>
                  <a:gd name="connsiteX28" fmla="*/ 278353 w 279590"/>
                  <a:gd name="connsiteY28" fmla="*/ 121094 h 279592"/>
                  <a:gd name="connsiteX29" fmla="*/ 276202 w 279590"/>
                  <a:gd name="connsiteY29" fmla="*/ 130628 h 279592"/>
                  <a:gd name="connsiteX30" fmla="*/ 279591 w 279590"/>
                  <a:gd name="connsiteY30" fmla="*/ 139797 h 279592"/>
                  <a:gd name="connsiteX31" fmla="*/ 268606 w 279590"/>
                  <a:gd name="connsiteY31" fmla="*/ 194219 h 279592"/>
                  <a:gd name="connsiteX32" fmla="*/ 238639 w 279590"/>
                  <a:gd name="connsiteY32" fmla="*/ 238642 h 279592"/>
                  <a:gd name="connsiteX33" fmla="*/ 194216 w 279590"/>
                  <a:gd name="connsiteY33" fmla="*/ 268609 h 279592"/>
                  <a:gd name="connsiteX34" fmla="*/ 139795 w 279590"/>
                  <a:gd name="connsiteY34" fmla="*/ 279592 h 279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9590" h="279592">
                    <a:moveTo>
                      <a:pt x="139795" y="279592"/>
                    </a:moveTo>
                    <a:cubicBezTo>
                      <a:pt x="120923" y="279592"/>
                      <a:pt x="102614" y="275894"/>
                      <a:pt x="85373" y="268608"/>
                    </a:cubicBezTo>
                    <a:cubicBezTo>
                      <a:pt x="68738" y="261563"/>
                      <a:pt x="53789" y="251480"/>
                      <a:pt x="40950" y="238641"/>
                    </a:cubicBezTo>
                    <a:cubicBezTo>
                      <a:pt x="28111" y="225816"/>
                      <a:pt x="18028" y="210853"/>
                      <a:pt x="10983" y="194217"/>
                    </a:cubicBezTo>
                    <a:cubicBezTo>
                      <a:pt x="3698" y="176977"/>
                      <a:pt x="0" y="158667"/>
                      <a:pt x="0" y="139795"/>
                    </a:cubicBezTo>
                    <a:cubicBezTo>
                      <a:pt x="0" y="120923"/>
                      <a:pt x="3698" y="102614"/>
                      <a:pt x="10983" y="85373"/>
                    </a:cubicBezTo>
                    <a:cubicBezTo>
                      <a:pt x="18028" y="68738"/>
                      <a:pt x="28111" y="53775"/>
                      <a:pt x="40950" y="40950"/>
                    </a:cubicBezTo>
                    <a:cubicBezTo>
                      <a:pt x="53789" y="28111"/>
                      <a:pt x="68738" y="18028"/>
                      <a:pt x="85373" y="10983"/>
                    </a:cubicBezTo>
                    <a:cubicBezTo>
                      <a:pt x="102614" y="3698"/>
                      <a:pt x="120923" y="0"/>
                      <a:pt x="139795" y="0"/>
                    </a:cubicBezTo>
                    <a:lnTo>
                      <a:pt x="139823" y="0"/>
                    </a:lnTo>
                    <a:cubicBezTo>
                      <a:pt x="150412" y="0"/>
                      <a:pt x="160986" y="1195"/>
                      <a:pt x="171238" y="3544"/>
                    </a:cubicBezTo>
                    <a:cubicBezTo>
                      <a:pt x="181194" y="5836"/>
                      <a:pt x="190925" y="9253"/>
                      <a:pt x="200164" y="13669"/>
                    </a:cubicBezTo>
                    <a:cubicBezTo>
                      <a:pt x="209235" y="18014"/>
                      <a:pt x="217855" y="23372"/>
                      <a:pt x="225786" y="29573"/>
                    </a:cubicBezTo>
                    <a:cubicBezTo>
                      <a:pt x="233689" y="35733"/>
                      <a:pt x="240919" y="42750"/>
                      <a:pt x="247317" y="50442"/>
                    </a:cubicBezTo>
                    <a:cubicBezTo>
                      <a:pt x="252267" y="56405"/>
                      <a:pt x="251450" y="65292"/>
                      <a:pt x="245503" y="70242"/>
                    </a:cubicBezTo>
                    <a:cubicBezTo>
                      <a:pt x="242972" y="72352"/>
                      <a:pt x="239780" y="73505"/>
                      <a:pt x="236517" y="73505"/>
                    </a:cubicBezTo>
                    <a:cubicBezTo>
                      <a:pt x="232313" y="73505"/>
                      <a:pt x="228375" y="71648"/>
                      <a:pt x="225689" y="68428"/>
                    </a:cubicBezTo>
                    <a:cubicBezTo>
                      <a:pt x="204356" y="42822"/>
                      <a:pt x="173052" y="28126"/>
                      <a:pt x="139795" y="28126"/>
                    </a:cubicBezTo>
                    <a:cubicBezTo>
                      <a:pt x="109983" y="28126"/>
                      <a:pt x="81942" y="39742"/>
                      <a:pt x="60834" y="60836"/>
                    </a:cubicBezTo>
                    <a:cubicBezTo>
                      <a:pt x="39741" y="81944"/>
                      <a:pt x="28125" y="109984"/>
                      <a:pt x="28125" y="139797"/>
                    </a:cubicBezTo>
                    <a:cubicBezTo>
                      <a:pt x="28125" y="169609"/>
                      <a:pt x="39741" y="197650"/>
                      <a:pt x="60834" y="218758"/>
                    </a:cubicBezTo>
                    <a:cubicBezTo>
                      <a:pt x="81942" y="239851"/>
                      <a:pt x="109983" y="251467"/>
                      <a:pt x="139795" y="251467"/>
                    </a:cubicBezTo>
                    <a:cubicBezTo>
                      <a:pt x="169608" y="251467"/>
                      <a:pt x="197648" y="239851"/>
                      <a:pt x="218755" y="218758"/>
                    </a:cubicBezTo>
                    <a:cubicBezTo>
                      <a:pt x="239849" y="197650"/>
                      <a:pt x="251466" y="169609"/>
                      <a:pt x="251466" y="139797"/>
                    </a:cubicBezTo>
                    <a:cubicBezTo>
                      <a:pt x="251466" y="137055"/>
                      <a:pt x="252253" y="134411"/>
                      <a:pt x="253744" y="132119"/>
                    </a:cubicBezTo>
                    <a:cubicBezTo>
                      <a:pt x="251970" y="130065"/>
                      <a:pt x="250833" y="127534"/>
                      <a:pt x="250467" y="124820"/>
                    </a:cubicBezTo>
                    <a:cubicBezTo>
                      <a:pt x="249441" y="117142"/>
                      <a:pt x="254853" y="110040"/>
                      <a:pt x="262547" y="109014"/>
                    </a:cubicBezTo>
                    <a:cubicBezTo>
                      <a:pt x="263164" y="108930"/>
                      <a:pt x="263798" y="108887"/>
                      <a:pt x="264431" y="108887"/>
                    </a:cubicBezTo>
                    <a:cubicBezTo>
                      <a:pt x="271433" y="108887"/>
                      <a:pt x="277425" y="114133"/>
                      <a:pt x="278353" y="121094"/>
                    </a:cubicBezTo>
                    <a:cubicBezTo>
                      <a:pt x="278802" y="124426"/>
                      <a:pt x="278030" y="127815"/>
                      <a:pt x="276202" y="130628"/>
                    </a:cubicBezTo>
                    <a:cubicBezTo>
                      <a:pt x="278381" y="133173"/>
                      <a:pt x="279591" y="136436"/>
                      <a:pt x="279591" y="139797"/>
                    </a:cubicBezTo>
                    <a:cubicBezTo>
                      <a:pt x="279591" y="158669"/>
                      <a:pt x="275892" y="176978"/>
                      <a:pt x="268606" y="194219"/>
                    </a:cubicBezTo>
                    <a:cubicBezTo>
                      <a:pt x="261561" y="210855"/>
                      <a:pt x="251478" y="225803"/>
                      <a:pt x="238639" y="238642"/>
                    </a:cubicBezTo>
                    <a:cubicBezTo>
                      <a:pt x="225800" y="251481"/>
                      <a:pt x="210852" y="261564"/>
                      <a:pt x="194216" y="268609"/>
                    </a:cubicBezTo>
                    <a:cubicBezTo>
                      <a:pt x="176975" y="275894"/>
                      <a:pt x="158667" y="279592"/>
                      <a:pt x="139795" y="2795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F0"/>
                  </a:gs>
                  <a:gs pos="100000">
                    <a:srgbClr val="FFC000"/>
                  </a:gs>
                </a:gsLst>
                <a:lin ang="2100000" scaled="0"/>
              </a:gradFill>
              <a:ln w="13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59926E-B177-E586-D8EF-8F57233BADED}"/>
                </a:ext>
              </a:extLst>
            </p:cNvPr>
            <p:cNvCxnSpPr>
              <a:cxnSpLocks/>
            </p:cNvCxnSpPr>
            <p:nvPr/>
          </p:nvCxnSpPr>
          <p:spPr>
            <a:xfrm>
              <a:off x="3208555" y="2206122"/>
              <a:ext cx="56179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5A421DD-C4AC-9763-22FC-D0ED97323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614" y="2202962"/>
              <a:ext cx="2415261" cy="3162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Straight Arrow Connector 133">
              <a:extLst>
                <a:ext uri="{FF2B5EF4-FFF2-40B4-BE49-F238E27FC236}">
                  <a16:creationId xmlns:a16="http://schemas.microsoft.com/office/drawing/2014/main" id="{E540CE9A-9DFF-49AF-9EBC-21C0FA9074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032544" y="3440138"/>
              <a:ext cx="494115" cy="543797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5D9473-6F27-5E98-04BE-658F32118A71}"/>
                </a:ext>
              </a:extLst>
            </p:cNvPr>
            <p:cNvSpPr txBox="1">
              <a:spLocks/>
            </p:cNvSpPr>
            <p:nvPr/>
          </p:nvSpPr>
          <p:spPr>
            <a:xfrm>
              <a:off x="8159144" y="5672153"/>
              <a:ext cx="2541069" cy="553998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Run Change impact analysis tool - LiveCompare Impact to identify Impacted Test Cases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85DC886-E12D-B33E-A048-59E8E0D8DE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4527" y="4758415"/>
              <a:ext cx="0" cy="465971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154C8F-392A-DAE0-1771-F3791DFCAFA9}"/>
                </a:ext>
              </a:extLst>
            </p:cNvPr>
            <p:cNvSpPr>
              <a:spLocks/>
            </p:cNvSpPr>
            <p:nvPr/>
          </p:nvSpPr>
          <p:spPr>
            <a:xfrm>
              <a:off x="3778801" y="1741874"/>
              <a:ext cx="989299" cy="928498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Business process maps, workflows</a:t>
              </a:r>
            </a:p>
          </p:txBody>
        </p:sp>
        <p:pic>
          <p:nvPicPr>
            <p:cNvPr id="48" name="Bildplatzhalter 5">
              <a:extLst>
                <a:ext uri="{FF2B5EF4-FFF2-40B4-BE49-F238E27FC236}">
                  <a16:creationId xmlns:a16="http://schemas.microsoft.com/office/drawing/2014/main" id="{D27AD0C8-369F-C5E8-6D20-B9B578A0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black">
            <a:xfrm>
              <a:off x="3921086" y="2353862"/>
              <a:ext cx="704728" cy="132120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6A28A55-8986-0C4E-9F9A-FEE10CA5B917}"/>
                </a:ext>
              </a:extLst>
            </p:cNvPr>
            <p:cNvSpPr>
              <a:spLocks/>
            </p:cNvSpPr>
            <p:nvPr/>
          </p:nvSpPr>
          <p:spPr>
            <a:xfrm>
              <a:off x="9086675" y="1741881"/>
              <a:ext cx="1208702" cy="928500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36000" tIns="108000" r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Upload to Test Management Tool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(Import Excel TCs)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5893B33-5866-D8F9-168E-C5B5F344513F}"/>
                </a:ext>
              </a:extLst>
            </p:cNvPr>
            <p:cNvSpPr>
              <a:spLocks/>
            </p:cNvSpPr>
            <p:nvPr/>
          </p:nvSpPr>
          <p:spPr>
            <a:xfrm>
              <a:off x="10551500" y="2866149"/>
              <a:ext cx="1107100" cy="928500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36000" tIns="108000" r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Automate Test Cases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E817EB8-7EEF-BCDB-E7BE-5B087287E76E}"/>
                </a:ext>
              </a:extLst>
            </p:cNvPr>
            <p:cNvSpPr>
              <a:spLocks/>
            </p:cNvSpPr>
            <p:nvPr/>
          </p:nvSpPr>
          <p:spPr>
            <a:xfrm>
              <a:off x="5298220" y="5221405"/>
              <a:ext cx="1263697" cy="928498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108000" r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Test Execution / Defect Management</a:t>
              </a:r>
            </a:p>
          </p:txBody>
        </p:sp>
        <p:cxnSp>
          <p:nvCxnSpPr>
            <p:cNvPr id="52" name="Straight Arrow Connector 103">
              <a:extLst>
                <a:ext uri="{FF2B5EF4-FFF2-40B4-BE49-F238E27FC236}">
                  <a16:creationId xmlns:a16="http://schemas.microsoft.com/office/drawing/2014/main" id="{21CEE453-8138-7632-FD4B-CFDE92409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239" y="2207537"/>
              <a:ext cx="372389" cy="85800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08EF5-4AC4-D20B-FD4D-2E0D0727EFB7}"/>
                </a:ext>
              </a:extLst>
            </p:cNvPr>
            <p:cNvSpPr txBox="1">
              <a:spLocks/>
            </p:cNvSpPr>
            <p:nvPr/>
          </p:nvSpPr>
          <p:spPr>
            <a:xfrm>
              <a:off x="7224315" y="1808376"/>
              <a:ext cx="1041618" cy="87287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rtlCol="0" anchor="b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Test Cases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0309343-066B-8BE8-7E8E-38EF20C25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428" t="-10361" r="-4428" b="-9479"/>
            <a:stretch/>
          </p:blipFill>
          <p:spPr>
            <a:xfrm>
              <a:off x="7264756" y="1841930"/>
              <a:ext cx="960737" cy="6398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595959">
                  <a:lumMod val="60000"/>
                  <a:lumOff val="40000"/>
                </a:srgbClr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0A693B-A086-431F-83D6-CBD2268C5BE6}"/>
                </a:ext>
              </a:extLst>
            </p:cNvPr>
            <p:cNvSpPr txBox="1">
              <a:spLocks/>
            </p:cNvSpPr>
            <p:nvPr/>
          </p:nvSpPr>
          <p:spPr>
            <a:xfrm>
              <a:off x="5040628" y="1880120"/>
              <a:ext cx="1041618" cy="9002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Business Process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28B7ACB-7573-40EE-EAA4-74633587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7680" y="1913675"/>
              <a:ext cx="967514" cy="414956"/>
            </a:xfrm>
            <a:prstGeom prst="rect">
              <a:avLst/>
            </a:prstGeom>
            <a:ln>
              <a:solidFill>
                <a:srgbClr val="595959">
                  <a:lumMod val="60000"/>
                  <a:lumOff val="40000"/>
                </a:srgbClr>
              </a:solidFill>
            </a:ln>
          </p:spPr>
        </p:pic>
        <p:cxnSp>
          <p:nvCxnSpPr>
            <p:cNvPr id="57" name="Straight Arrow Connector 103">
              <a:extLst>
                <a:ext uri="{FF2B5EF4-FFF2-40B4-BE49-F238E27FC236}">
                  <a16:creationId xmlns:a16="http://schemas.microsoft.com/office/drawing/2014/main" id="{7C3C3B6F-048C-D41A-7D1B-96A8A714C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238" y="2202457"/>
              <a:ext cx="372390" cy="1525244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4A03D6-4C68-EAE4-AB31-04CB07A37EBA}"/>
                </a:ext>
              </a:extLst>
            </p:cNvPr>
            <p:cNvSpPr txBox="1">
              <a:spLocks/>
            </p:cNvSpPr>
            <p:nvPr/>
          </p:nvSpPr>
          <p:spPr>
            <a:xfrm>
              <a:off x="3778798" y="3469063"/>
              <a:ext cx="889440" cy="568075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252000" rIns="0" bIns="0"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1" i="0" u="none" strike="noStrike" cap="none" spc="0" normalizeH="0" baseline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User Input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CFF0F45-2E69-E014-8FFA-D28C2E06BA2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36167" y="3571958"/>
              <a:ext cx="174703" cy="201346"/>
              <a:chOff x="4764900" y="4687907"/>
              <a:chExt cx="241807" cy="312928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4ECACE9-8381-CC7F-702D-E291FBA9BB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64900" y="4844371"/>
                <a:ext cx="241807" cy="156464"/>
              </a:xfrm>
              <a:custGeom>
                <a:avLst/>
                <a:gdLst>
                  <a:gd name="connsiteX0" fmla="*/ 306000 w 306000"/>
                  <a:gd name="connsiteY0" fmla="*/ 171000 h 198000"/>
                  <a:gd name="connsiteX1" fmla="*/ 306000 w 306000"/>
                  <a:gd name="connsiteY1" fmla="*/ 81000 h 198000"/>
                  <a:gd name="connsiteX2" fmla="*/ 225000 w 306000"/>
                  <a:gd name="connsiteY2" fmla="*/ 0 h 198000"/>
                  <a:gd name="connsiteX3" fmla="*/ 81000 w 306000"/>
                  <a:gd name="connsiteY3" fmla="*/ 0 h 198000"/>
                  <a:gd name="connsiteX4" fmla="*/ 0 w 306000"/>
                  <a:gd name="connsiteY4" fmla="*/ 81000 h 198000"/>
                  <a:gd name="connsiteX5" fmla="*/ 0 w 306000"/>
                  <a:gd name="connsiteY5" fmla="*/ 198000 h 198000"/>
                  <a:gd name="connsiteX6" fmla="*/ 18000 w 306000"/>
                  <a:gd name="connsiteY6" fmla="*/ 198000 h 198000"/>
                  <a:gd name="connsiteX7" fmla="*/ 18000 w 306000"/>
                  <a:gd name="connsiteY7" fmla="*/ 81000 h 198000"/>
                  <a:gd name="connsiteX8" fmla="*/ 81000 w 306000"/>
                  <a:gd name="connsiteY8" fmla="*/ 18000 h 198000"/>
                  <a:gd name="connsiteX9" fmla="*/ 95274 w 306000"/>
                  <a:gd name="connsiteY9" fmla="*/ 18000 h 198000"/>
                  <a:gd name="connsiteX10" fmla="*/ 146637 w 306000"/>
                  <a:gd name="connsiteY10" fmla="*/ 69363 h 198000"/>
                  <a:gd name="connsiteX11" fmla="*/ 159363 w 306000"/>
                  <a:gd name="connsiteY11" fmla="*/ 69363 h 198000"/>
                  <a:gd name="connsiteX12" fmla="*/ 210726 w 306000"/>
                  <a:gd name="connsiteY12" fmla="*/ 18000 h 198000"/>
                  <a:gd name="connsiteX13" fmla="*/ 225000 w 306000"/>
                  <a:gd name="connsiteY13" fmla="*/ 18000 h 198000"/>
                  <a:gd name="connsiteX14" fmla="*/ 288000 w 306000"/>
                  <a:gd name="connsiteY14" fmla="*/ 81000 h 198000"/>
                  <a:gd name="connsiteX15" fmla="*/ 288000 w 306000"/>
                  <a:gd name="connsiteY15" fmla="*/ 171000 h 198000"/>
                  <a:gd name="connsiteX16" fmla="*/ 153000 w 306000"/>
                  <a:gd name="connsiteY16" fmla="*/ 50274 h 198000"/>
                  <a:gd name="connsiteX17" fmla="*/ 120726 w 306000"/>
                  <a:gd name="connsiteY17" fmla="*/ 18000 h 198000"/>
                  <a:gd name="connsiteX18" fmla="*/ 185274 w 306000"/>
                  <a:gd name="connsiteY18" fmla="*/ 18000 h 19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6000" h="198000">
                    <a:moveTo>
                      <a:pt x="306000" y="171000"/>
                    </a:moveTo>
                    <a:lnTo>
                      <a:pt x="306000" y="81000"/>
                    </a:lnTo>
                    <a:cubicBezTo>
                      <a:pt x="305951" y="36285"/>
                      <a:pt x="269715" y="50"/>
                      <a:pt x="225000" y="0"/>
                    </a:cubicBezTo>
                    <a:lnTo>
                      <a:pt x="81000" y="0"/>
                    </a:lnTo>
                    <a:cubicBezTo>
                      <a:pt x="36285" y="50"/>
                      <a:pt x="49" y="36285"/>
                      <a:pt x="0" y="81000"/>
                    </a:cubicBezTo>
                    <a:lnTo>
                      <a:pt x="0" y="198000"/>
                    </a:lnTo>
                    <a:lnTo>
                      <a:pt x="18000" y="198000"/>
                    </a:lnTo>
                    <a:lnTo>
                      <a:pt x="18000" y="81000"/>
                    </a:lnTo>
                    <a:cubicBezTo>
                      <a:pt x="18040" y="46222"/>
                      <a:pt x="46222" y="18040"/>
                      <a:pt x="81000" y="18000"/>
                    </a:cubicBezTo>
                    <a:lnTo>
                      <a:pt x="95274" y="18000"/>
                    </a:lnTo>
                    <a:lnTo>
                      <a:pt x="146637" y="69363"/>
                    </a:lnTo>
                    <a:cubicBezTo>
                      <a:pt x="150152" y="72877"/>
                      <a:pt x="155849" y="72877"/>
                      <a:pt x="159363" y="69363"/>
                    </a:cubicBezTo>
                    <a:lnTo>
                      <a:pt x="210726" y="18000"/>
                    </a:lnTo>
                    <a:lnTo>
                      <a:pt x="225000" y="18000"/>
                    </a:lnTo>
                    <a:cubicBezTo>
                      <a:pt x="259778" y="18040"/>
                      <a:pt x="287960" y="46222"/>
                      <a:pt x="288000" y="81000"/>
                    </a:cubicBezTo>
                    <a:lnTo>
                      <a:pt x="288000" y="171000"/>
                    </a:lnTo>
                    <a:close/>
                    <a:moveTo>
                      <a:pt x="153000" y="50274"/>
                    </a:moveTo>
                    <a:lnTo>
                      <a:pt x="120726" y="18000"/>
                    </a:lnTo>
                    <a:lnTo>
                      <a:pt x="185274" y="18000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B9828CB2-A6AF-29A2-438D-C2D5249C36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14684" y="4922603"/>
                <a:ext cx="14224" cy="64008"/>
              </a:xfrm>
              <a:custGeom>
                <a:avLst/>
                <a:gdLst>
                  <a:gd name="connsiteX0" fmla="*/ 0 w 18000"/>
                  <a:gd name="connsiteY0" fmla="*/ 0 h 81000"/>
                  <a:gd name="connsiteX1" fmla="*/ 18000 w 18000"/>
                  <a:gd name="connsiteY1" fmla="*/ 0 h 81000"/>
                  <a:gd name="connsiteX2" fmla="*/ 18000 w 18000"/>
                  <a:gd name="connsiteY2" fmla="*/ 81000 h 81000"/>
                  <a:gd name="connsiteX3" fmla="*/ 0 w 18000"/>
                  <a:gd name="connsiteY3" fmla="*/ 81000 h 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" h="81000"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81000"/>
                    </a:lnTo>
                    <a:lnTo>
                      <a:pt x="0" y="81000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204EF6D-726A-D492-2B2C-EB7505A87B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2699" y="4922603"/>
                <a:ext cx="14224" cy="49784"/>
              </a:xfrm>
              <a:custGeom>
                <a:avLst/>
                <a:gdLst>
                  <a:gd name="connsiteX0" fmla="*/ 0 w 18000"/>
                  <a:gd name="connsiteY0" fmla="*/ 0 h 63000"/>
                  <a:gd name="connsiteX1" fmla="*/ 18000 w 18000"/>
                  <a:gd name="connsiteY1" fmla="*/ 0 h 63000"/>
                  <a:gd name="connsiteX2" fmla="*/ 18000 w 18000"/>
                  <a:gd name="connsiteY2" fmla="*/ 63000 h 63000"/>
                  <a:gd name="connsiteX3" fmla="*/ 0 w 18000"/>
                  <a:gd name="connsiteY3" fmla="*/ 63000 h 6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0" h="63000">
                    <a:moveTo>
                      <a:pt x="0" y="0"/>
                    </a:moveTo>
                    <a:lnTo>
                      <a:pt x="18000" y="0"/>
                    </a:lnTo>
                    <a:lnTo>
                      <a:pt x="18000" y="63000"/>
                    </a:lnTo>
                    <a:lnTo>
                      <a:pt x="0" y="63000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3CA5B28-4D75-C390-753E-48317D1FA1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28907" y="4687907"/>
                <a:ext cx="113792" cy="142240"/>
              </a:xfrm>
              <a:custGeom>
                <a:avLst/>
                <a:gdLst>
                  <a:gd name="connsiteX0" fmla="*/ 72000 w 144000"/>
                  <a:gd name="connsiteY0" fmla="*/ 180000 h 180000"/>
                  <a:gd name="connsiteX1" fmla="*/ 144000 w 144000"/>
                  <a:gd name="connsiteY1" fmla="*/ 108000 h 180000"/>
                  <a:gd name="connsiteX2" fmla="*/ 144000 w 144000"/>
                  <a:gd name="connsiteY2" fmla="*/ 72000 h 180000"/>
                  <a:gd name="connsiteX3" fmla="*/ 72000 w 144000"/>
                  <a:gd name="connsiteY3" fmla="*/ 0 h 180000"/>
                  <a:gd name="connsiteX4" fmla="*/ 0 w 144000"/>
                  <a:gd name="connsiteY4" fmla="*/ 72000 h 180000"/>
                  <a:gd name="connsiteX5" fmla="*/ 0 w 144000"/>
                  <a:gd name="connsiteY5" fmla="*/ 108000 h 180000"/>
                  <a:gd name="connsiteX6" fmla="*/ 72000 w 144000"/>
                  <a:gd name="connsiteY6" fmla="*/ 180000 h 180000"/>
                  <a:gd name="connsiteX7" fmla="*/ 18000 w 144000"/>
                  <a:gd name="connsiteY7" fmla="*/ 72000 h 180000"/>
                  <a:gd name="connsiteX8" fmla="*/ 72000 w 144000"/>
                  <a:gd name="connsiteY8" fmla="*/ 18000 h 180000"/>
                  <a:gd name="connsiteX9" fmla="*/ 126000 w 144000"/>
                  <a:gd name="connsiteY9" fmla="*/ 72000 h 180000"/>
                  <a:gd name="connsiteX10" fmla="*/ 126000 w 144000"/>
                  <a:gd name="connsiteY10" fmla="*/ 108000 h 180000"/>
                  <a:gd name="connsiteX11" fmla="*/ 72000 w 144000"/>
                  <a:gd name="connsiteY11" fmla="*/ 162000 h 180000"/>
                  <a:gd name="connsiteX12" fmla="*/ 18000 w 144000"/>
                  <a:gd name="connsiteY12" fmla="*/ 108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000" h="180000">
                    <a:moveTo>
                      <a:pt x="72000" y="180000"/>
                    </a:moveTo>
                    <a:cubicBezTo>
                      <a:pt x="111746" y="179955"/>
                      <a:pt x="143955" y="147746"/>
                      <a:pt x="144000" y="108000"/>
                    </a:cubicBezTo>
                    <a:lnTo>
                      <a:pt x="144000" y="72000"/>
                    </a:lnTo>
                    <a:cubicBezTo>
                      <a:pt x="144000" y="32235"/>
                      <a:pt x="111765" y="0"/>
                      <a:pt x="72000" y="0"/>
                    </a:cubicBezTo>
                    <a:cubicBezTo>
                      <a:pt x="32235" y="0"/>
                      <a:pt x="0" y="32235"/>
                      <a:pt x="0" y="72000"/>
                    </a:cubicBezTo>
                    <a:lnTo>
                      <a:pt x="0" y="108000"/>
                    </a:lnTo>
                    <a:cubicBezTo>
                      <a:pt x="45" y="147746"/>
                      <a:pt x="32254" y="179955"/>
                      <a:pt x="72000" y="180000"/>
                    </a:cubicBezTo>
                    <a:close/>
                    <a:moveTo>
                      <a:pt x="18000" y="72000"/>
                    </a:moveTo>
                    <a:cubicBezTo>
                      <a:pt x="18000" y="42177"/>
                      <a:pt x="42177" y="18000"/>
                      <a:pt x="72000" y="18000"/>
                    </a:cubicBezTo>
                    <a:cubicBezTo>
                      <a:pt x="101823" y="18000"/>
                      <a:pt x="126000" y="42177"/>
                      <a:pt x="126000" y="72000"/>
                    </a:cubicBezTo>
                    <a:lnTo>
                      <a:pt x="126000" y="108000"/>
                    </a:lnTo>
                    <a:cubicBezTo>
                      <a:pt x="126000" y="137823"/>
                      <a:pt x="101823" y="162000"/>
                      <a:pt x="72000" y="162000"/>
                    </a:cubicBezTo>
                    <a:cubicBezTo>
                      <a:pt x="42177" y="162000"/>
                      <a:pt x="18000" y="137823"/>
                      <a:pt x="18000" y="108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15E31D5-FA99-58BE-A93F-2CFAC77104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57355" y="4717984"/>
                <a:ext cx="23711" cy="33931"/>
              </a:xfrm>
              <a:custGeom>
                <a:avLst/>
                <a:gdLst>
                  <a:gd name="connsiteX0" fmla="*/ 18000 w 30005"/>
                  <a:gd name="connsiteY0" fmla="*/ 33939 h 42938"/>
                  <a:gd name="connsiteX1" fmla="*/ 30006 w 30005"/>
                  <a:gd name="connsiteY1" fmla="*/ 16965 h 42938"/>
                  <a:gd name="connsiteX2" fmla="*/ 23994 w 30005"/>
                  <a:gd name="connsiteY2" fmla="*/ 0 h 42938"/>
                  <a:gd name="connsiteX3" fmla="*/ 0 w 30005"/>
                  <a:gd name="connsiteY3" fmla="*/ 33939 h 42938"/>
                  <a:gd name="connsiteX4" fmla="*/ 0 w 30005"/>
                  <a:gd name="connsiteY4" fmla="*/ 42939 h 42938"/>
                  <a:gd name="connsiteX5" fmla="*/ 18000 w 30005"/>
                  <a:gd name="connsiteY5" fmla="*/ 42939 h 42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05" h="42938">
                    <a:moveTo>
                      <a:pt x="18000" y="33939"/>
                    </a:moveTo>
                    <a:cubicBezTo>
                      <a:pt x="18015" y="26313"/>
                      <a:pt x="22820" y="19520"/>
                      <a:pt x="30006" y="16965"/>
                    </a:cubicBezTo>
                    <a:lnTo>
                      <a:pt x="23994" y="0"/>
                    </a:lnTo>
                    <a:cubicBezTo>
                      <a:pt x="9627" y="5105"/>
                      <a:pt x="22" y="18692"/>
                      <a:pt x="0" y="33939"/>
                    </a:cubicBezTo>
                    <a:lnTo>
                      <a:pt x="0" y="42939"/>
                    </a:lnTo>
                    <a:lnTo>
                      <a:pt x="18000" y="42939"/>
                    </a:lnTo>
                    <a:close/>
                  </a:path>
                </a:pathLst>
              </a:custGeom>
              <a:solidFill>
                <a:srgbClr val="000000"/>
              </a:solidFill>
              <a:ln w="89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70AED9-C36D-0B38-9DA0-DA14B5E1B9E1}"/>
                </a:ext>
              </a:extLst>
            </p:cNvPr>
            <p:cNvSpPr txBox="1">
              <a:spLocks/>
            </p:cNvSpPr>
            <p:nvPr/>
          </p:nvSpPr>
          <p:spPr>
            <a:xfrm>
              <a:off x="3778799" y="2801825"/>
              <a:ext cx="889440" cy="568075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252000" rIns="0" bIns="0"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1" i="0" u="none" strike="noStrike" cap="none" spc="0" normalizeH="0" baseline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SolMan</a:t>
              </a:r>
            </a:p>
          </p:txBody>
        </p:sp>
        <p:pic>
          <p:nvPicPr>
            <p:cNvPr id="61" name="Picture 2" descr="SAP Solution Manager | SAP Help Portal">
              <a:extLst>
                <a:ext uri="{FF2B5EF4-FFF2-40B4-BE49-F238E27FC236}">
                  <a16:creationId xmlns:a16="http://schemas.microsoft.com/office/drawing/2014/main" id="{9505B64F-7A7B-FE5A-8C4D-EDE0220DE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43"/>
            <a:stretch/>
          </p:blipFill>
          <p:spPr bwMode="auto">
            <a:xfrm>
              <a:off x="4087450" y="2853605"/>
              <a:ext cx="272136" cy="28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Straight Arrow Connector 133">
              <a:extLst>
                <a:ext uri="{FF2B5EF4-FFF2-40B4-BE49-F238E27FC236}">
                  <a16:creationId xmlns:a16="http://schemas.microsoft.com/office/drawing/2014/main" id="{88C7C0F9-9DC1-89C5-F41C-FD255FC7A383}"/>
                </a:ext>
              </a:extLst>
            </p:cNvPr>
            <p:cNvCxnSpPr>
              <a:cxnSpLocks/>
              <a:stCxn id="49" idx="3"/>
              <a:endCxn id="50" idx="0"/>
            </p:cNvCxnSpPr>
            <p:nvPr/>
          </p:nvCxnSpPr>
          <p:spPr>
            <a:xfrm>
              <a:off x="10295377" y="2206130"/>
              <a:ext cx="809673" cy="660019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1A2F59-0221-FAC0-EE89-29272E78E777}"/>
                </a:ext>
              </a:extLst>
            </p:cNvPr>
            <p:cNvSpPr txBox="1">
              <a:spLocks/>
            </p:cNvSpPr>
            <p:nvPr/>
          </p:nvSpPr>
          <p:spPr>
            <a:xfrm>
              <a:off x="10295376" y="1674797"/>
              <a:ext cx="1221563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Create automated test scripts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305FE-471F-9F84-07E0-D747118DE69F}"/>
                </a:ext>
              </a:extLst>
            </p:cNvPr>
            <p:cNvSpPr txBox="1">
              <a:spLocks/>
            </p:cNvSpPr>
            <p:nvPr/>
          </p:nvSpPr>
          <p:spPr>
            <a:xfrm>
              <a:off x="533400" y="1804266"/>
              <a:ext cx="897967" cy="928500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432000" rIns="0" bIns="0"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1" i="0" u="none" strike="noStrike" cap="none" spc="0" normalizeH="0" baseline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Test Planning</a:t>
              </a:r>
            </a:p>
          </p:txBody>
        </p:sp>
        <p:grpSp>
          <p:nvGrpSpPr>
            <p:cNvPr id="65" name="Graphic 49" descr="Blueprint outline">
              <a:extLst>
                <a:ext uri="{FF2B5EF4-FFF2-40B4-BE49-F238E27FC236}">
                  <a16:creationId xmlns:a16="http://schemas.microsoft.com/office/drawing/2014/main" id="{A6905C56-6F02-EFE1-6089-A99388155B3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7170" y="1991581"/>
              <a:ext cx="290427" cy="264355"/>
              <a:chOff x="511030" y="1436450"/>
              <a:chExt cx="308464" cy="280772"/>
            </a:xfrm>
            <a:solidFill>
              <a:srgbClr val="000000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81A430-702D-0604-05EC-DB8BE1179E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0861" y="1539262"/>
                <a:ext cx="75138" cy="134458"/>
              </a:xfrm>
              <a:custGeom>
                <a:avLst/>
                <a:gdLst>
                  <a:gd name="connsiteX0" fmla="*/ 35592 w 75138"/>
                  <a:gd name="connsiteY0" fmla="*/ 90957 h 134458"/>
                  <a:gd name="connsiteX1" fmla="*/ 35592 w 75138"/>
                  <a:gd name="connsiteY1" fmla="*/ 83048 h 134458"/>
                  <a:gd name="connsiteX2" fmla="*/ 7909 w 75138"/>
                  <a:gd name="connsiteY2" fmla="*/ 83048 h 134458"/>
                  <a:gd name="connsiteX3" fmla="*/ 7909 w 75138"/>
                  <a:gd name="connsiteY3" fmla="*/ 126549 h 134458"/>
                  <a:gd name="connsiteX4" fmla="*/ 0 w 75138"/>
                  <a:gd name="connsiteY4" fmla="*/ 126549 h 134458"/>
                  <a:gd name="connsiteX5" fmla="*/ 0 w 75138"/>
                  <a:gd name="connsiteY5" fmla="*/ 134459 h 134458"/>
                  <a:gd name="connsiteX6" fmla="*/ 75139 w 75138"/>
                  <a:gd name="connsiteY6" fmla="*/ 134459 h 134458"/>
                  <a:gd name="connsiteX7" fmla="*/ 75139 w 75138"/>
                  <a:gd name="connsiteY7" fmla="*/ 0 h 134458"/>
                  <a:gd name="connsiteX8" fmla="*/ 41757 w 75138"/>
                  <a:gd name="connsiteY8" fmla="*/ 0 h 134458"/>
                  <a:gd name="connsiteX9" fmla="*/ 33848 w 75138"/>
                  <a:gd name="connsiteY9" fmla="*/ 7909 h 134458"/>
                  <a:gd name="connsiteX10" fmla="*/ 67229 w 75138"/>
                  <a:gd name="connsiteY10" fmla="*/ 7909 h 134458"/>
                  <a:gd name="connsiteX11" fmla="*/ 67229 w 75138"/>
                  <a:gd name="connsiteY11" fmla="*/ 47456 h 134458"/>
                  <a:gd name="connsiteX12" fmla="*/ 3947 w 75138"/>
                  <a:gd name="connsiteY12" fmla="*/ 47456 h 134458"/>
                  <a:gd name="connsiteX13" fmla="*/ 3947 w 75138"/>
                  <a:gd name="connsiteY13" fmla="*/ 55365 h 134458"/>
                  <a:gd name="connsiteX14" fmla="*/ 67229 w 75138"/>
                  <a:gd name="connsiteY14" fmla="*/ 55365 h 134458"/>
                  <a:gd name="connsiteX15" fmla="*/ 67229 w 75138"/>
                  <a:gd name="connsiteY15" fmla="*/ 83048 h 134458"/>
                  <a:gd name="connsiteX16" fmla="*/ 55365 w 75138"/>
                  <a:gd name="connsiteY16" fmla="*/ 83048 h 134458"/>
                  <a:gd name="connsiteX17" fmla="*/ 55365 w 75138"/>
                  <a:gd name="connsiteY17" fmla="*/ 90957 h 134458"/>
                  <a:gd name="connsiteX18" fmla="*/ 67229 w 75138"/>
                  <a:gd name="connsiteY18" fmla="*/ 90957 h 134458"/>
                  <a:gd name="connsiteX19" fmla="*/ 67229 w 75138"/>
                  <a:gd name="connsiteY19" fmla="*/ 126549 h 134458"/>
                  <a:gd name="connsiteX20" fmla="*/ 15819 w 75138"/>
                  <a:gd name="connsiteY20" fmla="*/ 126549 h 134458"/>
                  <a:gd name="connsiteX21" fmla="*/ 15819 w 75138"/>
                  <a:gd name="connsiteY21" fmla="*/ 90957 h 134458"/>
                  <a:gd name="connsiteX22" fmla="*/ 35592 w 75138"/>
                  <a:gd name="connsiteY22" fmla="*/ 90957 h 1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138" h="134458">
                    <a:moveTo>
                      <a:pt x="35592" y="90957"/>
                    </a:moveTo>
                    <a:lnTo>
                      <a:pt x="35592" y="83048"/>
                    </a:lnTo>
                    <a:lnTo>
                      <a:pt x="7909" y="83048"/>
                    </a:lnTo>
                    <a:lnTo>
                      <a:pt x="7909" y="126549"/>
                    </a:lnTo>
                    <a:lnTo>
                      <a:pt x="0" y="126549"/>
                    </a:lnTo>
                    <a:lnTo>
                      <a:pt x="0" y="134459"/>
                    </a:lnTo>
                    <a:lnTo>
                      <a:pt x="75139" y="134459"/>
                    </a:lnTo>
                    <a:lnTo>
                      <a:pt x="75139" y="0"/>
                    </a:lnTo>
                    <a:lnTo>
                      <a:pt x="41757" y="0"/>
                    </a:lnTo>
                    <a:lnTo>
                      <a:pt x="33848" y="7909"/>
                    </a:lnTo>
                    <a:lnTo>
                      <a:pt x="67229" y="7909"/>
                    </a:lnTo>
                    <a:lnTo>
                      <a:pt x="67229" y="47456"/>
                    </a:lnTo>
                    <a:lnTo>
                      <a:pt x="3947" y="47456"/>
                    </a:lnTo>
                    <a:lnTo>
                      <a:pt x="3947" y="55365"/>
                    </a:lnTo>
                    <a:lnTo>
                      <a:pt x="67229" y="55365"/>
                    </a:lnTo>
                    <a:lnTo>
                      <a:pt x="67229" y="83048"/>
                    </a:lnTo>
                    <a:lnTo>
                      <a:pt x="55365" y="83048"/>
                    </a:lnTo>
                    <a:lnTo>
                      <a:pt x="55365" y="90957"/>
                    </a:lnTo>
                    <a:lnTo>
                      <a:pt x="67229" y="90957"/>
                    </a:lnTo>
                    <a:lnTo>
                      <a:pt x="67229" y="126549"/>
                    </a:lnTo>
                    <a:lnTo>
                      <a:pt x="15819" y="126549"/>
                    </a:lnTo>
                    <a:lnTo>
                      <a:pt x="15819" y="90957"/>
                    </a:lnTo>
                    <a:lnTo>
                      <a:pt x="35592" y="90957"/>
                    </a:ln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2AEBFE6-AC80-6025-2218-8839E85742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1030" y="1452260"/>
                <a:ext cx="308464" cy="264962"/>
              </a:xfrm>
              <a:custGeom>
                <a:avLst/>
                <a:gdLst>
                  <a:gd name="connsiteX0" fmla="*/ 279045 w 308464"/>
                  <a:gd name="connsiteY0" fmla="*/ 39547 h 264962"/>
                  <a:gd name="connsiteX1" fmla="*/ 271136 w 308464"/>
                  <a:gd name="connsiteY1" fmla="*/ 47456 h 264962"/>
                  <a:gd name="connsiteX2" fmla="*/ 300555 w 308464"/>
                  <a:gd name="connsiteY2" fmla="*/ 47456 h 264962"/>
                  <a:gd name="connsiteX3" fmla="*/ 300555 w 308464"/>
                  <a:gd name="connsiteY3" fmla="*/ 257053 h 264962"/>
                  <a:gd name="connsiteX4" fmla="*/ 47021 w 308464"/>
                  <a:gd name="connsiteY4" fmla="*/ 257053 h 264962"/>
                  <a:gd name="connsiteX5" fmla="*/ 55049 w 308464"/>
                  <a:gd name="connsiteY5" fmla="*/ 241235 h 264962"/>
                  <a:gd name="connsiteX6" fmla="*/ 55365 w 308464"/>
                  <a:gd name="connsiteY6" fmla="*/ 237280 h 264962"/>
                  <a:gd name="connsiteX7" fmla="*/ 55365 w 308464"/>
                  <a:gd name="connsiteY7" fmla="*/ 47456 h 264962"/>
                  <a:gd name="connsiteX8" fmla="*/ 187760 w 308464"/>
                  <a:gd name="connsiteY8" fmla="*/ 47456 h 264962"/>
                  <a:gd name="connsiteX9" fmla="*/ 195669 w 308464"/>
                  <a:gd name="connsiteY9" fmla="*/ 39547 h 264962"/>
                  <a:gd name="connsiteX10" fmla="*/ 55365 w 308464"/>
                  <a:gd name="connsiteY10" fmla="*/ 39547 h 264962"/>
                  <a:gd name="connsiteX11" fmla="*/ 55365 w 308464"/>
                  <a:gd name="connsiteY11" fmla="*/ 27683 h 264962"/>
                  <a:gd name="connsiteX12" fmla="*/ 27683 w 308464"/>
                  <a:gd name="connsiteY12" fmla="*/ 0 h 264962"/>
                  <a:gd name="connsiteX13" fmla="*/ 0 w 308464"/>
                  <a:gd name="connsiteY13" fmla="*/ 27683 h 264962"/>
                  <a:gd name="connsiteX14" fmla="*/ 0 w 308464"/>
                  <a:gd name="connsiteY14" fmla="*/ 237280 h 264962"/>
                  <a:gd name="connsiteX15" fmla="*/ 316 w 308464"/>
                  <a:gd name="connsiteY15" fmla="*/ 241235 h 264962"/>
                  <a:gd name="connsiteX16" fmla="*/ 25927 w 308464"/>
                  <a:gd name="connsiteY16" fmla="*/ 264856 h 264962"/>
                  <a:gd name="connsiteX17" fmla="*/ 308464 w 308464"/>
                  <a:gd name="connsiteY17" fmla="*/ 264963 h 264962"/>
                  <a:gd name="connsiteX18" fmla="*/ 308464 w 308464"/>
                  <a:gd name="connsiteY18" fmla="*/ 39547 h 264962"/>
                  <a:gd name="connsiteX19" fmla="*/ 7909 w 308464"/>
                  <a:gd name="connsiteY19" fmla="*/ 27683 h 264962"/>
                  <a:gd name="connsiteX20" fmla="*/ 27683 w 308464"/>
                  <a:gd name="connsiteY20" fmla="*/ 7909 h 264962"/>
                  <a:gd name="connsiteX21" fmla="*/ 47456 w 308464"/>
                  <a:gd name="connsiteY21" fmla="*/ 27683 h 264962"/>
                  <a:gd name="connsiteX22" fmla="*/ 47456 w 308464"/>
                  <a:gd name="connsiteY22" fmla="*/ 217942 h 264962"/>
                  <a:gd name="connsiteX23" fmla="*/ 8428 w 308464"/>
                  <a:gd name="connsiteY23" fmla="*/ 217423 h 264962"/>
                  <a:gd name="connsiteX24" fmla="*/ 7909 w 308464"/>
                  <a:gd name="connsiteY24" fmla="*/ 217942 h 264962"/>
                  <a:gd name="connsiteX25" fmla="*/ 7909 w 308464"/>
                  <a:gd name="connsiteY25" fmla="*/ 237280 h 264962"/>
                  <a:gd name="connsiteX26" fmla="*/ 27683 w 308464"/>
                  <a:gd name="connsiteY26" fmla="*/ 217507 h 264962"/>
                  <a:gd name="connsiteX27" fmla="*/ 47456 w 308464"/>
                  <a:gd name="connsiteY27" fmla="*/ 237280 h 264962"/>
                  <a:gd name="connsiteX28" fmla="*/ 27683 w 308464"/>
                  <a:gd name="connsiteY28" fmla="*/ 257053 h 264962"/>
                  <a:gd name="connsiteX29" fmla="*/ 7909 w 308464"/>
                  <a:gd name="connsiteY29" fmla="*/ 237280 h 26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8464" h="264962">
                    <a:moveTo>
                      <a:pt x="279045" y="39547"/>
                    </a:moveTo>
                    <a:lnTo>
                      <a:pt x="271136" y="47456"/>
                    </a:lnTo>
                    <a:lnTo>
                      <a:pt x="300555" y="47456"/>
                    </a:lnTo>
                    <a:lnTo>
                      <a:pt x="300555" y="257053"/>
                    </a:lnTo>
                    <a:lnTo>
                      <a:pt x="47021" y="257053"/>
                    </a:lnTo>
                    <a:cubicBezTo>
                      <a:pt x="51364" y="252807"/>
                      <a:pt x="54185" y="247247"/>
                      <a:pt x="55049" y="241235"/>
                    </a:cubicBezTo>
                    <a:lnTo>
                      <a:pt x="55365" y="237280"/>
                    </a:lnTo>
                    <a:lnTo>
                      <a:pt x="55365" y="47456"/>
                    </a:lnTo>
                    <a:lnTo>
                      <a:pt x="187760" y="47456"/>
                    </a:lnTo>
                    <a:lnTo>
                      <a:pt x="195669" y="39547"/>
                    </a:lnTo>
                    <a:lnTo>
                      <a:pt x="55365" y="39547"/>
                    </a:lnTo>
                    <a:lnTo>
                      <a:pt x="55365" y="27683"/>
                    </a:lnTo>
                    <a:cubicBezTo>
                      <a:pt x="55365" y="12394"/>
                      <a:pt x="42971" y="0"/>
                      <a:pt x="27683" y="0"/>
                    </a:cubicBezTo>
                    <a:cubicBezTo>
                      <a:pt x="12394" y="0"/>
                      <a:pt x="0" y="12394"/>
                      <a:pt x="0" y="27683"/>
                    </a:cubicBezTo>
                    <a:lnTo>
                      <a:pt x="0" y="237280"/>
                    </a:lnTo>
                    <a:lnTo>
                      <a:pt x="316" y="241235"/>
                    </a:lnTo>
                    <a:cubicBezTo>
                      <a:pt x="2207" y="254167"/>
                      <a:pt x="12884" y="264015"/>
                      <a:pt x="25927" y="264856"/>
                    </a:cubicBezTo>
                    <a:lnTo>
                      <a:pt x="308464" y="264963"/>
                    </a:lnTo>
                    <a:lnTo>
                      <a:pt x="308464" y="39547"/>
                    </a:lnTo>
                    <a:close/>
                    <a:moveTo>
                      <a:pt x="7909" y="27683"/>
                    </a:moveTo>
                    <a:cubicBezTo>
                      <a:pt x="7909" y="16762"/>
                      <a:pt x="16762" y="7909"/>
                      <a:pt x="27683" y="7909"/>
                    </a:cubicBezTo>
                    <a:cubicBezTo>
                      <a:pt x="38603" y="7909"/>
                      <a:pt x="47456" y="16762"/>
                      <a:pt x="47456" y="27683"/>
                    </a:cubicBezTo>
                    <a:lnTo>
                      <a:pt x="47456" y="217942"/>
                    </a:lnTo>
                    <a:cubicBezTo>
                      <a:pt x="36822" y="207021"/>
                      <a:pt x="19348" y="206789"/>
                      <a:pt x="8428" y="217423"/>
                    </a:cubicBezTo>
                    <a:cubicBezTo>
                      <a:pt x="8253" y="217594"/>
                      <a:pt x="8080" y="217766"/>
                      <a:pt x="7909" y="217942"/>
                    </a:cubicBezTo>
                    <a:close/>
                    <a:moveTo>
                      <a:pt x="7909" y="237280"/>
                    </a:moveTo>
                    <a:cubicBezTo>
                      <a:pt x="7909" y="226360"/>
                      <a:pt x="16762" y="217507"/>
                      <a:pt x="27683" y="217507"/>
                    </a:cubicBezTo>
                    <a:cubicBezTo>
                      <a:pt x="38603" y="217507"/>
                      <a:pt x="47456" y="226360"/>
                      <a:pt x="47456" y="237280"/>
                    </a:cubicBezTo>
                    <a:cubicBezTo>
                      <a:pt x="47456" y="248200"/>
                      <a:pt x="38603" y="257053"/>
                      <a:pt x="27683" y="257053"/>
                    </a:cubicBezTo>
                    <a:cubicBezTo>
                      <a:pt x="16767" y="257040"/>
                      <a:pt x="7922" y="248195"/>
                      <a:pt x="7909" y="2372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FE1B9FE-8880-B742-EF56-F9BFDAF641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1987" y="1539262"/>
                <a:ext cx="75146" cy="134458"/>
              </a:xfrm>
              <a:custGeom>
                <a:avLst/>
                <a:gdLst>
                  <a:gd name="connsiteX0" fmla="*/ 49433 w 75146"/>
                  <a:gd name="connsiteY0" fmla="*/ 7909 h 134458"/>
                  <a:gd name="connsiteX1" fmla="*/ 57327 w 75146"/>
                  <a:gd name="connsiteY1" fmla="*/ 0 h 134458"/>
                  <a:gd name="connsiteX2" fmla="*/ 0 w 75146"/>
                  <a:gd name="connsiteY2" fmla="*/ 0 h 134458"/>
                  <a:gd name="connsiteX3" fmla="*/ 0 w 75146"/>
                  <a:gd name="connsiteY3" fmla="*/ 134459 h 134458"/>
                  <a:gd name="connsiteX4" fmla="*/ 75147 w 75146"/>
                  <a:gd name="connsiteY4" fmla="*/ 134459 h 134458"/>
                  <a:gd name="connsiteX5" fmla="*/ 75147 w 75146"/>
                  <a:gd name="connsiteY5" fmla="*/ 126549 h 134458"/>
                  <a:gd name="connsiteX6" fmla="*/ 67237 w 75146"/>
                  <a:gd name="connsiteY6" fmla="*/ 126549 h 134458"/>
                  <a:gd name="connsiteX7" fmla="*/ 67237 w 75146"/>
                  <a:gd name="connsiteY7" fmla="*/ 83048 h 134458"/>
                  <a:gd name="connsiteX8" fmla="*/ 39555 w 75146"/>
                  <a:gd name="connsiteY8" fmla="*/ 83048 h 134458"/>
                  <a:gd name="connsiteX9" fmla="*/ 39555 w 75146"/>
                  <a:gd name="connsiteY9" fmla="*/ 90957 h 134458"/>
                  <a:gd name="connsiteX10" fmla="*/ 59328 w 75146"/>
                  <a:gd name="connsiteY10" fmla="*/ 90957 h 134458"/>
                  <a:gd name="connsiteX11" fmla="*/ 59328 w 75146"/>
                  <a:gd name="connsiteY11" fmla="*/ 126549 h 134458"/>
                  <a:gd name="connsiteX12" fmla="*/ 7909 w 75146"/>
                  <a:gd name="connsiteY12" fmla="*/ 126549 h 134458"/>
                  <a:gd name="connsiteX13" fmla="*/ 7909 w 75146"/>
                  <a:gd name="connsiteY13" fmla="*/ 90957 h 134458"/>
                  <a:gd name="connsiteX14" fmla="*/ 19781 w 75146"/>
                  <a:gd name="connsiteY14" fmla="*/ 90957 h 134458"/>
                  <a:gd name="connsiteX15" fmla="*/ 19781 w 75146"/>
                  <a:gd name="connsiteY15" fmla="*/ 83048 h 134458"/>
                  <a:gd name="connsiteX16" fmla="*/ 7909 w 75146"/>
                  <a:gd name="connsiteY16" fmla="*/ 83048 h 134458"/>
                  <a:gd name="connsiteX17" fmla="*/ 7909 w 75146"/>
                  <a:gd name="connsiteY17" fmla="*/ 55654 h 134458"/>
                  <a:gd name="connsiteX18" fmla="*/ 32242 w 75146"/>
                  <a:gd name="connsiteY18" fmla="*/ 55654 h 134458"/>
                  <a:gd name="connsiteX19" fmla="*/ 34864 w 75146"/>
                  <a:gd name="connsiteY19" fmla="*/ 47745 h 134458"/>
                  <a:gd name="connsiteX20" fmla="*/ 7909 w 75146"/>
                  <a:gd name="connsiteY20" fmla="*/ 47745 h 134458"/>
                  <a:gd name="connsiteX21" fmla="*/ 7909 w 75146"/>
                  <a:gd name="connsiteY21" fmla="*/ 7909 h 134458"/>
                  <a:gd name="connsiteX22" fmla="*/ 49433 w 75146"/>
                  <a:gd name="connsiteY22" fmla="*/ 7909 h 13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146" h="134458">
                    <a:moveTo>
                      <a:pt x="49433" y="7909"/>
                    </a:moveTo>
                    <a:lnTo>
                      <a:pt x="57327" y="0"/>
                    </a:lnTo>
                    <a:lnTo>
                      <a:pt x="0" y="0"/>
                    </a:lnTo>
                    <a:lnTo>
                      <a:pt x="0" y="134459"/>
                    </a:lnTo>
                    <a:lnTo>
                      <a:pt x="75147" y="134459"/>
                    </a:lnTo>
                    <a:lnTo>
                      <a:pt x="75147" y="126549"/>
                    </a:lnTo>
                    <a:lnTo>
                      <a:pt x="67237" y="126549"/>
                    </a:lnTo>
                    <a:lnTo>
                      <a:pt x="67237" y="83048"/>
                    </a:lnTo>
                    <a:lnTo>
                      <a:pt x="39555" y="83048"/>
                    </a:lnTo>
                    <a:lnTo>
                      <a:pt x="39555" y="90957"/>
                    </a:lnTo>
                    <a:lnTo>
                      <a:pt x="59328" y="90957"/>
                    </a:lnTo>
                    <a:lnTo>
                      <a:pt x="59328" y="126549"/>
                    </a:lnTo>
                    <a:lnTo>
                      <a:pt x="7909" y="126549"/>
                    </a:lnTo>
                    <a:lnTo>
                      <a:pt x="7909" y="90957"/>
                    </a:lnTo>
                    <a:lnTo>
                      <a:pt x="19781" y="90957"/>
                    </a:lnTo>
                    <a:lnTo>
                      <a:pt x="19781" y="83048"/>
                    </a:lnTo>
                    <a:lnTo>
                      <a:pt x="7909" y="83048"/>
                    </a:lnTo>
                    <a:lnTo>
                      <a:pt x="7909" y="55654"/>
                    </a:lnTo>
                    <a:lnTo>
                      <a:pt x="32242" y="55654"/>
                    </a:lnTo>
                    <a:lnTo>
                      <a:pt x="34864" y="47745"/>
                    </a:lnTo>
                    <a:lnTo>
                      <a:pt x="7909" y="47745"/>
                    </a:lnTo>
                    <a:lnTo>
                      <a:pt x="7909" y="7909"/>
                    </a:lnTo>
                    <a:lnTo>
                      <a:pt x="49433" y="7909"/>
                    </a:ln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E206E7B-70C9-1869-29CD-944E9FEC92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7466" y="1436450"/>
                <a:ext cx="156209" cy="156212"/>
              </a:xfrm>
              <a:custGeom>
                <a:avLst/>
                <a:gdLst>
                  <a:gd name="connsiteX0" fmla="*/ 0 w 156209"/>
                  <a:gd name="connsiteY0" fmla="*/ 156213 h 156212"/>
                  <a:gd name="connsiteX1" fmla="*/ 37253 w 156209"/>
                  <a:gd name="connsiteY1" fmla="*/ 143926 h 156212"/>
                  <a:gd name="connsiteX2" fmla="*/ 153698 w 156209"/>
                  <a:gd name="connsiteY2" fmla="*/ 27101 h 156212"/>
                  <a:gd name="connsiteX3" fmla="*/ 154372 w 156209"/>
                  <a:gd name="connsiteY3" fmla="*/ 16675 h 156212"/>
                  <a:gd name="connsiteX4" fmla="*/ 153892 w 156209"/>
                  <a:gd name="connsiteY4" fmla="*/ 16178 h 156212"/>
                  <a:gd name="connsiteX5" fmla="*/ 140051 w 156209"/>
                  <a:gd name="connsiteY5" fmla="*/ 2337 h 156212"/>
                  <a:gd name="connsiteX6" fmla="*/ 129050 w 156209"/>
                  <a:gd name="connsiteY6" fmla="*/ 2220 h 156212"/>
                  <a:gd name="connsiteX7" fmla="*/ 128934 w 156209"/>
                  <a:gd name="connsiteY7" fmla="*/ 2337 h 156212"/>
                  <a:gd name="connsiteX8" fmla="*/ 12295 w 156209"/>
                  <a:gd name="connsiteY8" fmla="*/ 119158 h 156212"/>
                  <a:gd name="connsiteX9" fmla="*/ 134490 w 156209"/>
                  <a:gd name="connsiteY9" fmla="*/ 7960 h 156212"/>
                  <a:gd name="connsiteX10" fmla="*/ 148067 w 156209"/>
                  <a:gd name="connsiteY10" fmla="*/ 21545 h 156212"/>
                  <a:gd name="connsiteX11" fmla="*/ 135906 w 156209"/>
                  <a:gd name="connsiteY11" fmla="*/ 33705 h 156212"/>
                  <a:gd name="connsiteX12" fmla="*/ 122322 w 156209"/>
                  <a:gd name="connsiteY12" fmla="*/ 20121 h 156212"/>
                  <a:gd name="connsiteX13" fmla="*/ 115409 w 156209"/>
                  <a:gd name="connsiteY13" fmla="*/ 27038 h 156212"/>
                  <a:gd name="connsiteX14" fmla="*/ 116730 w 156209"/>
                  <a:gd name="connsiteY14" fmla="*/ 25713 h 156212"/>
                  <a:gd name="connsiteX15" fmla="*/ 130460 w 156209"/>
                  <a:gd name="connsiteY15" fmla="*/ 39432 h 156212"/>
                  <a:gd name="connsiteX16" fmla="*/ 129088 w 156209"/>
                  <a:gd name="connsiteY16" fmla="*/ 40903 h 156212"/>
                  <a:gd name="connsiteX17" fmla="*/ 43569 w 156209"/>
                  <a:gd name="connsiteY17" fmla="*/ 126434 h 156212"/>
                  <a:gd name="connsiteX18" fmla="*/ 29818 w 156209"/>
                  <a:gd name="connsiteY18" fmla="*/ 112799 h 156212"/>
                  <a:gd name="connsiteX19" fmla="*/ 19216 w 156209"/>
                  <a:gd name="connsiteY19" fmla="*/ 123421 h 156212"/>
                  <a:gd name="connsiteX20" fmla="*/ 20833 w 156209"/>
                  <a:gd name="connsiteY20" fmla="*/ 121799 h 156212"/>
                  <a:gd name="connsiteX21" fmla="*/ 26121 w 156209"/>
                  <a:gd name="connsiteY21" fmla="*/ 120304 h 156212"/>
                  <a:gd name="connsiteX22" fmla="*/ 33164 w 156209"/>
                  <a:gd name="connsiteY22" fmla="*/ 123255 h 156212"/>
                  <a:gd name="connsiteX23" fmla="*/ 34390 w 156209"/>
                  <a:gd name="connsiteY23" fmla="*/ 135613 h 156212"/>
                  <a:gd name="connsiteX24" fmla="*/ 32998 w 156209"/>
                  <a:gd name="connsiteY24" fmla="*/ 137005 h 156212"/>
                  <a:gd name="connsiteX25" fmla="*/ 16479 w 156209"/>
                  <a:gd name="connsiteY25" fmla="*/ 142455 h 156212"/>
                  <a:gd name="connsiteX26" fmla="*/ 13794 w 156209"/>
                  <a:gd name="connsiteY26" fmla="*/ 139769 h 15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6209" h="156212">
                    <a:moveTo>
                      <a:pt x="0" y="156213"/>
                    </a:moveTo>
                    <a:lnTo>
                      <a:pt x="37253" y="143926"/>
                    </a:lnTo>
                    <a:lnTo>
                      <a:pt x="153698" y="27101"/>
                    </a:lnTo>
                    <a:cubicBezTo>
                      <a:pt x="156763" y="24408"/>
                      <a:pt x="157065" y="19740"/>
                      <a:pt x="154372" y="16675"/>
                    </a:cubicBezTo>
                    <a:cubicBezTo>
                      <a:pt x="154220" y="16502"/>
                      <a:pt x="154060" y="16336"/>
                      <a:pt x="153892" y="16178"/>
                    </a:cubicBezTo>
                    <a:lnTo>
                      <a:pt x="140051" y="2337"/>
                    </a:lnTo>
                    <a:cubicBezTo>
                      <a:pt x="137045" y="-733"/>
                      <a:pt x="132120" y="-785"/>
                      <a:pt x="129050" y="2220"/>
                    </a:cubicBezTo>
                    <a:cubicBezTo>
                      <a:pt x="129011" y="2259"/>
                      <a:pt x="128972" y="2298"/>
                      <a:pt x="128934" y="2337"/>
                    </a:cubicBezTo>
                    <a:lnTo>
                      <a:pt x="12295" y="119158"/>
                    </a:lnTo>
                    <a:close/>
                    <a:moveTo>
                      <a:pt x="134490" y="7960"/>
                    </a:moveTo>
                    <a:lnTo>
                      <a:pt x="148067" y="21545"/>
                    </a:lnTo>
                    <a:lnTo>
                      <a:pt x="135906" y="33705"/>
                    </a:lnTo>
                    <a:lnTo>
                      <a:pt x="122322" y="20121"/>
                    </a:lnTo>
                    <a:close/>
                    <a:moveTo>
                      <a:pt x="115409" y="27038"/>
                    </a:moveTo>
                    <a:lnTo>
                      <a:pt x="116730" y="25713"/>
                    </a:lnTo>
                    <a:lnTo>
                      <a:pt x="130460" y="39432"/>
                    </a:lnTo>
                    <a:lnTo>
                      <a:pt x="129088" y="40903"/>
                    </a:lnTo>
                    <a:lnTo>
                      <a:pt x="43569" y="126434"/>
                    </a:lnTo>
                    <a:cubicBezTo>
                      <a:pt x="42052" y="119588"/>
                      <a:pt x="36677" y="114258"/>
                      <a:pt x="29818" y="112799"/>
                    </a:cubicBezTo>
                    <a:close/>
                    <a:moveTo>
                      <a:pt x="19216" y="123421"/>
                    </a:moveTo>
                    <a:lnTo>
                      <a:pt x="20833" y="121799"/>
                    </a:lnTo>
                    <a:cubicBezTo>
                      <a:pt x="22427" y="120831"/>
                      <a:pt x="24255" y="120314"/>
                      <a:pt x="26121" y="120304"/>
                    </a:cubicBezTo>
                    <a:cubicBezTo>
                      <a:pt x="28769" y="120305"/>
                      <a:pt x="31306" y="121368"/>
                      <a:pt x="33164" y="123255"/>
                    </a:cubicBezTo>
                    <a:cubicBezTo>
                      <a:pt x="36534" y="126523"/>
                      <a:pt x="37052" y="131747"/>
                      <a:pt x="34390" y="135613"/>
                    </a:cubicBezTo>
                    <a:lnTo>
                      <a:pt x="32998" y="137005"/>
                    </a:lnTo>
                    <a:lnTo>
                      <a:pt x="16479" y="142455"/>
                    </a:lnTo>
                    <a:lnTo>
                      <a:pt x="13794" y="139769"/>
                    </a:lnTo>
                    <a:close/>
                  </a:path>
                </a:pathLst>
              </a:custGeom>
              <a:solidFill>
                <a:srgbClr val="000000"/>
              </a:solidFill>
              <a:ln w="387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pic>
          <p:nvPicPr>
            <p:cNvPr id="66" name="Picture 2" descr="celonis - StrategicCFO360">
              <a:extLst>
                <a:ext uri="{FF2B5EF4-FFF2-40B4-BE49-F238E27FC236}">
                  <a16:creationId xmlns:a16="http://schemas.microsoft.com/office/drawing/2014/main" id="{D5B93617-AB3F-5447-0BE7-BAA3825A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560" y="2515758"/>
              <a:ext cx="363780" cy="20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9F5002D-024C-A0EF-22F2-E17BB34EE16F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rot="10800000">
              <a:off x="982385" y="2732767"/>
              <a:ext cx="1998587" cy="2939387"/>
            </a:xfrm>
            <a:prstGeom prst="bentConnector2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9FF56F-7DB7-E2F0-2F96-6EEF0A2EB30C}"/>
                </a:ext>
              </a:extLst>
            </p:cNvPr>
            <p:cNvSpPr txBox="1">
              <a:spLocks/>
            </p:cNvSpPr>
            <p:nvPr/>
          </p:nvSpPr>
          <p:spPr>
            <a:xfrm>
              <a:off x="1404826" y="5402479"/>
              <a:ext cx="13389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Feedback mechanism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37B96C9-787C-8B5B-BB23-0126CBBF0C74}"/>
                </a:ext>
              </a:extLst>
            </p:cNvPr>
            <p:cNvSpPr txBox="1">
              <a:spLocks/>
            </p:cNvSpPr>
            <p:nvPr/>
          </p:nvSpPr>
          <p:spPr>
            <a:xfrm>
              <a:off x="8091842" y="1010595"/>
              <a:ext cx="1147434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Automatically upload test cases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86AAA51-A113-B1A6-2D1F-287AABEBFEB1}"/>
                </a:ext>
              </a:extLst>
            </p:cNvPr>
            <p:cNvSpPr txBox="1">
              <a:spLocks/>
            </p:cNvSpPr>
            <p:nvPr/>
          </p:nvSpPr>
          <p:spPr>
            <a:xfrm>
              <a:off x="2753636" y="5033610"/>
              <a:ext cx="2064820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LTIM ART (Advanced Reporting Tool)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4066BB"/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042349-0F82-C49D-9C62-6F7B11831ADD}"/>
                </a:ext>
              </a:extLst>
            </p:cNvPr>
            <p:cNvSpPr txBox="1">
              <a:spLocks/>
            </p:cNvSpPr>
            <p:nvPr/>
          </p:nvSpPr>
          <p:spPr>
            <a:xfrm>
              <a:off x="1594076" y="3307973"/>
              <a:ext cx="1749289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Juke box of predefined commercialization 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check lists, templates and other testing artifacts 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B298D68-B6AC-FA84-D9AE-545A28FBF147}"/>
                </a:ext>
              </a:extLst>
            </p:cNvPr>
            <p:cNvGrpSpPr/>
            <p:nvPr/>
          </p:nvGrpSpPr>
          <p:grpSpPr>
            <a:xfrm>
              <a:off x="6241658" y="1152746"/>
              <a:ext cx="1545385" cy="571852"/>
              <a:chOff x="11749088" y="1989729"/>
              <a:chExt cx="3282718" cy="1214732"/>
            </a:xfrm>
            <a:solidFill>
              <a:srgbClr val="03558A"/>
            </a:solidFill>
          </p:grpSpPr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137F2D0D-E2C3-9028-6362-EB6C5E4567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49088" y="1989729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Gen-AI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TestGenius</a:t>
                </a: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 app</a:t>
                </a:r>
              </a:p>
            </p:txBody>
          </p:sp>
          <p:grpSp>
            <p:nvGrpSpPr>
              <p:cNvPr id="137" name="Graphic 225" descr="Artificial Intelligence outline">
                <a:extLst>
                  <a:ext uri="{FF2B5EF4-FFF2-40B4-BE49-F238E27FC236}">
                    <a16:creationId xmlns:a16="http://schemas.microsoft.com/office/drawing/2014/main" id="{EE4EDF29-9636-2229-186F-B34E5C608D3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942860" y="2301670"/>
                <a:ext cx="498280" cy="590850"/>
                <a:chOff x="6721646" y="1233234"/>
                <a:chExt cx="249140" cy="295425"/>
              </a:xfrm>
              <a:grpFill/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631B40F-6F1E-9221-23DE-0859928637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42649" y="1284946"/>
                  <a:ext cx="48603" cy="73290"/>
                </a:xfrm>
                <a:custGeom>
                  <a:avLst/>
                  <a:gdLst>
                    <a:gd name="connsiteX0" fmla="*/ 35779 w 48603"/>
                    <a:gd name="connsiteY0" fmla="*/ 55737 h 73290"/>
                    <a:gd name="connsiteX1" fmla="*/ 31049 w 48603"/>
                    <a:gd name="connsiteY1" fmla="*/ 67794 h 73290"/>
                    <a:gd name="connsiteX2" fmla="*/ 43106 w 48603"/>
                    <a:gd name="connsiteY2" fmla="*/ 72524 h 73290"/>
                    <a:gd name="connsiteX3" fmla="*/ 47836 w 48603"/>
                    <a:gd name="connsiteY3" fmla="*/ 60467 h 73290"/>
                    <a:gd name="connsiteX4" fmla="*/ 43106 w 48603"/>
                    <a:gd name="connsiteY4" fmla="*/ 55737 h 73290"/>
                    <a:gd name="connsiteX5" fmla="*/ 43106 w 48603"/>
                    <a:gd name="connsiteY5" fmla="*/ 31182 h 73290"/>
                    <a:gd name="connsiteX6" fmla="*/ 28453 w 48603"/>
                    <a:gd name="connsiteY6" fmla="*/ 31182 h 73290"/>
                    <a:gd name="connsiteX7" fmla="*/ 28453 w 48603"/>
                    <a:gd name="connsiteY7" fmla="*/ 17554 h 73290"/>
                    <a:gd name="connsiteX8" fmla="*/ 33183 w 48603"/>
                    <a:gd name="connsiteY8" fmla="*/ 5497 h 73290"/>
                    <a:gd name="connsiteX9" fmla="*/ 21126 w 48603"/>
                    <a:gd name="connsiteY9" fmla="*/ 767 h 73290"/>
                    <a:gd name="connsiteX10" fmla="*/ 16396 w 48603"/>
                    <a:gd name="connsiteY10" fmla="*/ 12824 h 73290"/>
                    <a:gd name="connsiteX11" fmla="*/ 21126 w 48603"/>
                    <a:gd name="connsiteY11" fmla="*/ 17554 h 73290"/>
                    <a:gd name="connsiteX12" fmla="*/ 21126 w 48603"/>
                    <a:gd name="connsiteY12" fmla="*/ 31178 h 73290"/>
                    <a:gd name="connsiteX13" fmla="*/ 2143 w 48603"/>
                    <a:gd name="connsiteY13" fmla="*/ 31152 h 73290"/>
                    <a:gd name="connsiteX14" fmla="*/ 366 w 48603"/>
                    <a:gd name="connsiteY14" fmla="*/ 37134 h 73290"/>
                    <a:gd name="connsiteX15" fmla="*/ 0 w 48603"/>
                    <a:gd name="connsiteY15" fmla="*/ 38479 h 73290"/>
                    <a:gd name="connsiteX16" fmla="*/ 35779 w 48603"/>
                    <a:gd name="connsiteY16" fmla="*/ 38512 h 73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03" h="73290">
                      <a:moveTo>
                        <a:pt x="35779" y="55737"/>
                      </a:moveTo>
                      <a:cubicBezTo>
                        <a:pt x="31144" y="57760"/>
                        <a:pt x="29026" y="63158"/>
                        <a:pt x="31049" y="67794"/>
                      </a:cubicBezTo>
                      <a:cubicBezTo>
                        <a:pt x="33072" y="72429"/>
                        <a:pt x="38470" y="74547"/>
                        <a:pt x="43106" y="72524"/>
                      </a:cubicBezTo>
                      <a:cubicBezTo>
                        <a:pt x="47741" y="70501"/>
                        <a:pt x="49859" y="65103"/>
                        <a:pt x="47836" y="60467"/>
                      </a:cubicBezTo>
                      <a:cubicBezTo>
                        <a:pt x="46912" y="58350"/>
                        <a:pt x="45223" y="56660"/>
                        <a:pt x="43106" y="55737"/>
                      </a:cubicBezTo>
                      <a:lnTo>
                        <a:pt x="43106" y="31182"/>
                      </a:lnTo>
                      <a:lnTo>
                        <a:pt x="28453" y="31182"/>
                      </a:lnTo>
                      <a:lnTo>
                        <a:pt x="28453" y="17554"/>
                      </a:lnTo>
                      <a:cubicBezTo>
                        <a:pt x="33088" y="15531"/>
                        <a:pt x="35206" y="10133"/>
                        <a:pt x="33183" y="5497"/>
                      </a:cubicBezTo>
                      <a:cubicBezTo>
                        <a:pt x="31160" y="862"/>
                        <a:pt x="25762" y="-1256"/>
                        <a:pt x="21126" y="767"/>
                      </a:cubicBezTo>
                      <a:cubicBezTo>
                        <a:pt x="16491" y="2790"/>
                        <a:pt x="14373" y="8188"/>
                        <a:pt x="16396" y="12824"/>
                      </a:cubicBezTo>
                      <a:cubicBezTo>
                        <a:pt x="17320" y="14941"/>
                        <a:pt x="19009" y="16630"/>
                        <a:pt x="21126" y="17554"/>
                      </a:cubicBezTo>
                      <a:lnTo>
                        <a:pt x="21126" y="31178"/>
                      </a:lnTo>
                      <a:lnTo>
                        <a:pt x="2143" y="31152"/>
                      </a:lnTo>
                      <a:cubicBezTo>
                        <a:pt x="1440" y="33112"/>
                        <a:pt x="916" y="35072"/>
                        <a:pt x="366" y="37134"/>
                      </a:cubicBezTo>
                      <a:cubicBezTo>
                        <a:pt x="249" y="37581"/>
                        <a:pt x="125" y="38032"/>
                        <a:pt x="0" y="38479"/>
                      </a:cubicBezTo>
                      <a:lnTo>
                        <a:pt x="35779" y="38512"/>
                      </a:ln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7F07B3A0-A963-941B-CC3B-D041AA4906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21646" y="1233234"/>
                  <a:ext cx="249140" cy="295425"/>
                </a:xfrm>
                <a:custGeom>
                  <a:avLst/>
                  <a:gdLst>
                    <a:gd name="connsiteX0" fmla="*/ 245441 w 249140"/>
                    <a:gd name="connsiteY0" fmla="*/ 159844 h 295425"/>
                    <a:gd name="connsiteX1" fmla="*/ 220164 w 249140"/>
                    <a:gd name="connsiteY1" fmla="*/ 115884 h 295425"/>
                    <a:gd name="connsiteX2" fmla="*/ 220164 w 249140"/>
                    <a:gd name="connsiteY2" fmla="*/ 114053 h 295425"/>
                    <a:gd name="connsiteX3" fmla="*/ 113985 w 249140"/>
                    <a:gd name="connsiteY3" fmla="*/ 75 h 295425"/>
                    <a:gd name="connsiteX4" fmla="*/ 113929 w 249140"/>
                    <a:gd name="connsiteY4" fmla="*/ 73 h 295425"/>
                    <a:gd name="connsiteX5" fmla="*/ 109859 w 249140"/>
                    <a:gd name="connsiteY5" fmla="*/ 0 h 295425"/>
                    <a:gd name="connsiteX6" fmla="*/ 1 w 249140"/>
                    <a:gd name="connsiteY6" fmla="*/ 105979 h 295425"/>
                    <a:gd name="connsiteX7" fmla="*/ 1 w 249140"/>
                    <a:gd name="connsiteY7" fmla="*/ 114038 h 295425"/>
                    <a:gd name="connsiteX8" fmla="*/ 43228 w 249140"/>
                    <a:gd name="connsiteY8" fmla="*/ 202719 h 295425"/>
                    <a:gd name="connsiteX9" fmla="*/ 43228 w 249140"/>
                    <a:gd name="connsiteY9" fmla="*/ 295425 h 295425"/>
                    <a:gd name="connsiteX10" fmla="*/ 158987 w 249140"/>
                    <a:gd name="connsiteY10" fmla="*/ 295425 h 295425"/>
                    <a:gd name="connsiteX11" fmla="*/ 158987 w 249140"/>
                    <a:gd name="connsiteY11" fmla="*/ 251466 h 295425"/>
                    <a:gd name="connsiteX12" fmla="*/ 176937 w 249140"/>
                    <a:gd name="connsiteY12" fmla="*/ 251466 h 295425"/>
                    <a:gd name="connsiteX13" fmla="*/ 220164 w 249140"/>
                    <a:gd name="connsiteY13" fmla="*/ 208239 h 295425"/>
                    <a:gd name="connsiteX14" fmla="*/ 220164 w 249140"/>
                    <a:gd name="connsiteY14" fmla="*/ 185527 h 295425"/>
                    <a:gd name="connsiteX15" fmla="*/ 236283 w 249140"/>
                    <a:gd name="connsiteY15" fmla="*/ 185527 h 295425"/>
                    <a:gd name="connsiteX16" fmla="*/ 245441 w 249140"/>
                    <a:gd name="connsiteY16" fmla="*/ 159844 h 295425"/>
                    <a:gd name="connsiteX17" fmla="*/ 241147 w 249140"/>
                    <a:gd name="connsiteY17" fmla="*/ 174130 h 295425"/>
                    <a:gd name="connsiteX18" fmla="*/ 235784 w 249140"/>
                    <a:gd name="connsiteY18" fmla="*/ 178160 h 295425"/>
                    <a:gd name="connsiteX19" fmla="*/ 212838 w 249140"/>
                    <a:gd name="connsiteY19" fmla="*/ 178160 h 295425"/>
                    <a:gd name="connsiteX20" fmla="*/ 212838 w 249140"/>
                    <a:gd name="connsiteY20" fmla="*/ 208199 h 295425"/>
                    <a:gd name="connsiteX21" fmla="*/ 176937 w 249140"/>
                    <a:gd name="connsiteY21" fmla="*/ 244099 h 295425"/>
                    <a:gd name="connsiteX22" fmla="*/ 151661 w 249140"/>
                    <a:gd name="connsiteY22" fmla="*/ 244099 h 295425"/>
                    <a:gd name="connsiteX23" fmla="*/ 151661 w 249140"/>
                    <a:gd name="connsiteY23" fmla="*/ 288059 h 295425"/>
                    <a:gd name="connsiteX24" fmla="*/ 50554 w 249140"/>
                    <a:gd name="connsiteY24" fmla="*/ 288059 h 295425"/>
                    <a:gd name="connsiteX25" fmla="*/ 50554 w 249140"/>
                    <a:gd name="connsiteY25" fmla="*/ 199121 h 295425"/>
                    <a:gd name="connsiteX26" fmla="*/ 47712 w 249140"/>
                    <a:gd name="connsiteY26" fmla="*/ 196923 h 295425"/>
                    <a:gd name="connsiteX27" fmla="*/ 7328 w 249140"/>
                    <a:gd name="connsiteY27" fmla="*/ 114042 h 295425"/>
                    <a:gd name="connsiteX28" fmla="*/ 7328 w 249140"/>
                    <a:gd name="connsiteY28" fmla="*/ 106114 h 295425"/>
                    <a:gd name="connsiteX29" fmla="*/ 109866 w 249140"/>
                    <a:gd name="connsiteY29" fmla="*/ 7334 h 295425"/>
                    <a:gd name="connsiteX30" fmla="*/ 113673 w 249140"/>
                    <a:gd name="connsiteY30" fmla="*/ 7404 h 295425"/>
                    <a:gd name="connsiteX31" fmla="*/ 212856 w 249140"/>
                    <a:gd name="connsiteY31" fmla="*/ 113778 h 295425"/>
                    <a:gd name="connsiteX32" fmla="*/ 212856 w 249140"/>
                    <a:gd name="connsiteY32" fmla="*/ 117829 h 295425"/>
                    <a:gd name="connsiteX33" fmla="*/ 213830 w 249140"/>
                    <a:gd name="connsiteY33" fmla="*/ 119526 h 295425"/>
                    <a:gd name="connsiteX34" fmla="*/ 239107 w 249140"/>
                    <a:gd name="connsiteY34" fmla="*/ 163485 h 295425"/>
                    <a:gd name="connsiteX35" fmla="*/ 239206 w 249140"/>
                    <a:gd name="connsiteY35" fmla="*/ 163653 h 295425"/>
                    <a:gd name="connsiteX36" fmla="*/ 239312 w 249140"/>
                    <a:gd name="connsiteY36" fmla="*/ 163818 h 295425"/>
                    <a:gd name="connsiteX37" fmla="*/ 241162 w 249140"/>
                    <a:gd name="connsiteY37" fmla="*/ 174127 h 29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49140" h="295425">
                      <a:moveTo>
                        <a:pt x="245441" y="159844"/>
                      </a:moveTo>
                      <a:lnTo>
                        <a:pt x="220164" y="115884"/>
                      </a:lnTo>
                      <a:lnTo>
                        <a:pt x="220164" y="114053"/>
                      </a:lnTo>
                      <a:cubicBezTo>
                        <a:pt x="222317" y="53258"/>
                        <a:pt x="174779" y="2229"/>
                        <a:pt x="113985" y="75"/>
                      </a:cubicBezTo>
                      <a:cubicBezTo>
                        <a:pt x="113966" y="75"/>
                        <a:pt x="113947" y="74"/>
                        <a:pt x="113929" y="73"/>
                      </a:cubicBezTo>
                      <a:cubicBezTo>
                        <a:pt x="112566" y="27"/>
                        <a:pt x="111210" y="2"/>
                        <a:pt x="109859" y="0"/>
                      </a:cubicBezTo>
                      <a:cubicBezTo>
                        <a:pt x="50663" y="-52"/>
                        <a:pt x="2076" y="46819"/>
                        <a:pt x="1" y="105979"/>
                      </a:cubicBezTo>
                      <a:lnTo>
                        <a:pt x="1" y="114038"/>
                      </a:lnTo>
                      <a:cubicBezTo>
                        <a:pt x="-142" y="148707"/>
                        <a:pt x="15830" y="181474"/>
                        <a:pt x="43228" y="202719"/>
                      </a:cubicBezTo>
                      <a:lnTo>
                        <a:pt x="43228" y="295425"/>
                      </a:lnTo>
                      <a:lnTo>
                        <a:pt x="158987" y="295425"/>
                      </a:lnTo>
                      <a:lnTo>
                        <a:pt x="158987" y="251466"/>
                      </a:lnTo>
                      <a:lnTo>
                        <a:pt x="176937" y="251466"/>
                      </a:lnTo>
                      <a:cubicBezTo>
                        <a:pt x="200791" y="251418"/>
                        <a:pt x="220116" y="232093"/>
                        <a:pt x="220164" y="208239"/>
                      </a:cubicBezTo>
                      <a:lnTo>
                        <a:pt x="220164" y="185527"/>
                      </a:lnTo>
                      <a:lnTo>
                        <a:pt x="236283" y="185527"/>
                      </a:lnTo>
                      <a:cubicBezTo>
                        <a:pt x="245807" y="184395"/>
                        <a:pt x="254233" y="173401"/>
                        <a:pt x="245441" y="159844"/>
                      </a:cubicBezTo>
                      <a:close/>
                      <a:moveTo>
                        <a:pt x="241147" y="174130"/>
                      </a:moveTo>
                      <a:cubicBezTo>
                        <a:pt x="240110" y="176256"/>
                        <a:pt x="238115" y="177755"/>
                        <a:pt x="235784" y="178160"/>
                      </a:cubicBezTo>
                      <a:lnTo>
                        <a:pt x="212838" y="178160"/>
                      </a:lnTo>
                      <a:lnTo>
                        <a:pt x="212838" y="208199"/>
                      </a:lnTo>
                      <a:cubicBezTo>
                        <a:pt x="212809" y="228014"/>
                        <a:pt x="196753" y="244071"/>
                        <a:pt x="176937" y="244099"/>
                      </a:cubicBezTo>
                      <a:lnTo>
                        <a:pt x="151661" y="244099"/>
                      </a:lnTo>
                      <a:lnTo>
                        <a:pt x="151661" y="288059"/>
                      </a:lnTo>
                      <a:lnTo>
                        <a:pt x="50554" y="288059"/>
                      </a:lnTo>
                      <a:lnTo>
                        <a:pt x="50554" y="199121"/>
                      </a:lnTo>
                      <a:lnTo>
                        <a:pt x="47712" y="196923"/>
                      </a:lnTo>
                      <a:cubicBezTo>
                        <a:pt x="22063" y="177104"/>
                        <a:pt x="7130" y="146454"/>
                        <a:pt x="7328" y="114042"/>
                      </a:cubicBezTo>
                      <a:lnTo>
                        <a:pt x="7328" y="106114"/>
                      </a:lnTo>
                      <a:cubicBezTo>
                        <a:pt x="9204" y="50891"/>
                        <a:pt x="54612" y="7148"/>
                        <a:pt x="109866" y="7334"/>
                      </a:cubicBezTo>
                      <a:cubicBezTo>
                        <a:pt x="111129" y="7334"/>
                        <a:pt x="112398" y="7357"/>
                        <a:pt x="113673" y="7404"/>
                      </a:cubicBezTo>
                      <a:cubicBezTo>
                        <a:pt x="170407" y="9454"/>
                        <a:pt x="214775" y="57040"/>
                        <a:pt x="212856" y="113778"/>
                      </a:cubicBezTo>
                      <a:lnTo>
                        <a:pt x="212856" y="117829"/>
                      </a:lnTo>
                      <a:lnTo>
                        <a:pt x="213830" y="119526"/>
                      </a:lnTo>
                      <a:lnTo>
                        <a:pt x="239107" y="163485"/>
                      </a:lnTo>
                      <a:lnTo>
                        <a:pt x="239206" y="163653"/>
                      </a:lnTo>
                      <a:lnTo>
                        <a:pt x="239312" y="163818"/>
                      </a:lnTo>
                      <a:cubicBezTo>
                        <a:pt x="241693" y="166693"/>
                        <a:pt x="242394" y="170604"/>
                        <a:pt x="241162" y="174127"/>
                      </a:cubicBez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E893E51-AF3D-F420-20B6-5AAF2FCAA7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62684" y="1256192"/>
                  <a:ext cx="31127" cy="47086"/>
                </a:xfrm>
                <a:custGeom>
                  <a:avLst/>
                  <a:gdLst>
                    <a:gd name="connsiteX0" fmla="*/ 21980 w 31127"/>
                    <a:gd name="connsiteY0" fmla="*/ 28768 h 47086"/>
                    <a:gd name="connsiteX1" fmla="*/ 18855 w 31127"/>
                    <a:gd name="connsiteY1" fmla="*/ 29354 h 47086"/>
                    <a:gd name="connsiteX2" fmla="*/ 7327 w 31127"/>
                    <a:gd name="connsiteY2" fmla="*/ 18979 h 47086"/>
                    <a:gd name="connsiteX3" fmla="*/ 7327 w 31127"/>
                    <a:gd name="connsiteY3" fmla="*/ 2758 h 47086"/>
                    <a:gd name="connsiteX4" fmla="*/ 0 w 31127"/>
                    <a:gd name="connsiteY4" fmla="*/ 0 h 47086"/>
                    <a:gd name="connsiteX5" fmla="*/ 0 w 31127"/>
                    <a:gd name="connsiteY5" fmla="*/ 22097 h 47086"/>
                    <a:gd name="connsiteX6" fmla="*/ 13554 w 31127"/>
                    <a:gd name="connsiteY6" fmla="*/ 34307 h 47086"/>
                    <a:gd name="connsiteX7" fmla="*/ 18348 w 31127"/>
                    <a:gd name="connsiteY7" fmla="*/ 46339 h 47086"/>
                    <a:gd name="connsiteX8" fmla="*/ 30380 w 31127"/>
                    <a:gd name="connsiteY8" fmla="*/ 41545 h 47086"/>
                    <a:gd name="connsiteX9" fmla="*/ 25586 w 31127"/>
                    <a:gd name="connsiteY9" fmla="*/ 29513 h 47086"/>
                    <a:gd name="connsiteX10" fmla="*/ 21980 w 31127"/>
                    <a:gd name="connsiteY10" fmla="*/ 28768 h 4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127" h="47086">
                      <a:moveTo>
                        <a:pt x="21980" y="28768"/>
                      </a:moveTo>
                      <a:cubicBezTo>
                        <a:pt x="20911" y="28777"/>
                        <a:pt x="19854" y="28975"/>
                        <a:pt x="18855" y="29354"/>
                      </a:cubicBezTo>
                      <a:lnTo>
                        <a:pt x="7327" y="18979"/>
                      </a:lnTo>
                      <a:lnTo>
                        <a:pt x="7327" y="2758"/>
                      </a:lnTo>
                      <a:cubicBezTo>
                        <a:pt x="4909" y="1795"/>
                        <a:pt x="2447" y="828"/>
                        <a:pt x="0" y="0"/>
                      </a:cubicBezTo>
                      <a:lnTo>
                        <a:pt x="0" y="22097"/>
                      </a:lnTo>
                      <a:lnTo>
                        <a:pt x="13554" y="34307"/>
                      </a:lnTo>
                      <a:cubicBezTo>
                        <a:pt x="11555" y="38953"/>
                        <a:pt x="13701" y="44340"/>
                        <a:pt x="18348" y="46339"/>
                      </a:cubicBezTo>
                      <a:cubicBezTo>
                        <a:pt x="22994" y="48337"/>
                        <a:pt x="28381" y="46191"/>
                        <a:pt x="30380" y="41545"/>
                      </a:cubicBezTo>
                      <a:cubicBezTo>
                        <a:pt x="32378" y="36899"/>
                        <a:pt x="30232" y="31512"/>
                        <a:pt x="25586" y="29513"/>
                      </a:cubicBezTo>
                      <a:cubicBezTo>
                        <a:pt x="24447" y="29023"/>
                        <a:pt x="23220" y="28770"/>
                        <a:pt x="21980" y="28768"/>
                      </a:cubicBez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83EBD17-8A79-57F9-49A2-CAD15D62AE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46247" y="1255636"/>
                  <a:ext cx="107276" cy="161213"/>
                </a:xfrm>
                <a:custGeom>
                  <a:avLst/>
                  <a:gdLst>
                    <a:gd name="connsiteX0" fmla="*/ 98120 w 107276"/>
                    <a:gd name="connsiteY0" fmla="*/ 102590 h 161213"/>
                    <a:gd name="connsiteX1" fmla="*/ 94640 w 107276"/>
                    <a:gd name="connsiteY1" fmla="*/ 103286 h 161213"/>
                    <a:gd name="connsiteX2" fmla="*/ 68814 w 107276"/>
                    <a:gd name="connsiteY2" fmla="*/ 77372 h 161213"/>
                    <a:gd name="connsiteX3" fmla="*/ 68814 w 107276"/>
                    <a:gd name="connsiteY3" fmla="*/ 34841 h 161213"/>
                    <a:gd name="connsiteX4" fmla="*/ 90794 w 107276"/>
                    <a:gd name="connsiteY4" fmla="*/ 34841 h 161213"/>
                    <a:gd name="connsiteX5" fmla="*/ 90794 w 107276"/>
                    <a:gd name="connsiteY5" fmla="*/ 52059 h 161213"/>
                    <a:gd name="connsiteX6" fmla="*/ 86063 w 107276"/>
                    <a:gd name="connsiteY6" fmla="*/ 64116 h 161213"/>
                    <a:gd name="connsiteX7" fmla="*/ 98120 w 107276"/>
                    <a:gd name="connsiteY7" fmla="*/ 68846 h 161213"/>
                    <a:gd name="connsiteX8" fmla="*/ 102851 w 107276"/>
                    <a:gd name="connsiteY8" fmla="*/ 56789 h 161213"/>
                    <a:gd name="connsiteX9" fmla="*/ 98120 w 107276"/>
                    <a:gd name="connsiteY9" fmla="*/ 52059 h 161213"/>
                    <a:gd name="connsiteX10" fmla="*/ 98120 w 107276"/>
                    <a:gd name="connsiteY10" fmla="*/ 27511 h 161213"/>
                    <a:gd name="connsiteX11" fmla="*/ 68814 w 107276"/>
                    <a:gd name="connsiteY11" fmla="*/ 27511 h 161213"/>
                    <a:gd name="connsiteX12" fmla="*/ 68814 w 107276"/>
                    <a:gd name="connsiteY12" fmla="*/ 17554 h 161213"/>
                    <a:gd name="connsiteX13" fmla="*/ 73544 w 107276"/>
                    <a:gd name="connsiteY13" fmla="*/ 5497 h 161213"/>
                    <a:gd name="connsiteX14" fmla="*/ 61487 w 107276"/>
                    <a:gd name="connsiteY14" fmla="*/ 767 h 161213"/>
                    <a:gd name="connsiteX15" fmla="*/ 56757 w 107276"/>
                    <a:gd name="connsiteY15" fmla="*/ 12824 h 161213"/>
                    <a:gd name="connsiteX16" fmla="*/ 61487 w 107276"/>
                    <a:gd name="connsiteY16" fmla="*/ 17554 h 161213"/>
                    <a:gd name="connsiteX17" fmla="*/ 61487 w 107276"/>
                    <a:gd name="connsiteY17" fmla="*/ 80270 h 161213"/>
                    <a:gd name="connsiteX18" fmla="*/ 73576 w 107276"/>
                    <a:gd name="connsiteY18" fmla="*/ 92758 h 161213"/>
                    <a:gd name="connsiteX19" fmla="*/ 54161 w 107276"/>
                    <a:gd name="connsiteY19" fmla="*/ 112173 h 161213"/>
                    <a:gd name="connsiteX20" fmla="*/ 54161 w 107276"/>
                    <a:gd name="connsiteY20" fmla="*/ 130101 h 161213"/>
                    <a:gd name="connsiteX21" fmla="*/ 32067 w 107276"/>
                    <a:gd name="connsiteY21" fmla="*/ 130101 h 161213"/>
                    <a:gd name="connsiteX22" fmla="*/ 17942 w 107276"/>
                    <a:gd name="connsiteY22" fmla="*/ 113510 h 161213"/>
                    <a:gd name="connsiteX23" fmla="*/ 13412 w 107276"/>
                    <a:gd name="connsiteY23" fmla="*/ 100990 h 161213"/>
                    <a:gd name="connsiteX24" fmla="*/ 892 w 107276"/>
                    <a:gd name="connsiteY24" fmla="*/ 105520 h 161213"/>
                    <a:gd name="connsiteX25" fmla="*/ 5422 w 107276"/>
                    <a:gd name="connsiteY25" fmla="*/ 118040 h 161213"/>
                    <a:gd name="connsiteX26" fmla="*/ 12333 w 107276"/>
                    <a:gd name="connsiteY26" fmla="*/ 118467 h 161213"/>
                    <a:gd name="connsiteX27" fmla="*/ 28635 w 107276"/>
                    <a:gd name="connsiteY27" fmla="*/ 137431 h 161213"/>
                    <a:gd name="connsiteX28" fmla="*/ 54161 w 107276"/>
                    <a:gd name="connsiteY28" fmla="*/ 137431 h 161213"/>
                    <a:gd name="connsiteX29" fmla="*/ 54161 w 107276"/>
                    <a:gd name="connsiteY29" fmla="*/ 143659 h 161213"/>
                    <a:gd name="connsiteX30" fmla="*/ 49430 w 107276"/>
                    <a:gd name="connsiteY30" fmla="*/ 155716 h 161213"/>
                    <a:gd name="connsiteX31" fmla="*/ 61487 w 107276"/>
                    <a:gd name="connsiteY31" fmla="*/ 160446 h 161213"/>
                    <a:gd name="connsiteX32" fmla="*/ 66218 w 107276"/>
                    <a:gd name="connsiteY32" fmla="*/ 148389 h 161213"/>
                    <a:gd name="connsiteX33" fmla="*/ 61487 w 107276"/>
                    <a:gd name="connsiteY33" fmla="*/ 143659 h 161213"/>
                    <a:gd name="connsiteX34" fmla="*/ 61487 w 107276"/>
                    <a:gd name="connsiteY34" fmla="*/ 115063 h 161213"/>
                    <a:gd name="connsiteX35" fmla="*/ 78705 w 107276"/>
                    <a:gd name="connsiteY35" fmla="*/ 97846 h 161213"/>
                    <a:gd name="connsiteX36" fmla="*/ 89508 w 107276"/>
                    <a:gd name="connsiteY36" fmla="*/ 108726 h 161213"/>
                    <a:gd name="connsiteX37" fmla="*/ 95137 w 107276"/>
                    <a:gd name="connsiteY37" fmla="*/ 120356 h 161213"/>
                    <a:gd name="connsiteX38" fmla="*/ 106767 w 107276"/>
                    <a:gd name="connsiteY38" fmla="*/ 114726 h 161213"/>
                    <a:gd name="connsiteX39" fmla="*/ 101138 w 107276"/>
                    <a:gd name="connsiteY39" fmla="*/ 103097 h 161213"/>
                    <a:gd name="connsiteX40" fmla="*/ 98120 w 107276"/>
                    <a:gd name="connsiteY40" fmla="*/ 102590 h 161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7276" h="161213">
                      <a:moveTo>
                        <a:pt x="98120" y="102590"/>
                      </a:moveTo>
                      <a:cubicBezTo>
                        <a:pt x="96926" y="102591"/>
                        <a:pt x="95743" y="102828"/>
                        <a:pt x="94640" y="103286"/>
                      </a:cubicBezTo>
                      <a:lnTo>
                        <a:pt x="68814" y="77372"/>
                      </a:lnTo>
                      <a:lnTo>
                        <a:pt x="68814" y="34841"/>
                      </a:lnTo>
                      <a:lnTo>
                        <a:pt x="90794" y="34841"/>
                      </a:lnTo>
                      <a:lnTo>
                        <a:pt x="90794" y="52059"/>
                      </a:lnTo>
                      <a:cubicBezTo>
                        <a:pt x="86158" y="54082"/>
                        <a:pt x="84040" y="59480"/>
                        <a:pt x="86063" y="64116"/>
                      </a:cubicBezTo>
                      <a:cubicBezTo>
                        <a:pt x="88086" y="68751"/>
                        <a:pt x="93485" y="70869"/>
                        <a:pt x="98120" y="68846"/>
                      </a:cubicBezTo>
                      <a:cubicBezTo>
                        <a:pt x="102756" y="66823"/>
                        <a:pt x="104874" y="61425"/>
                        <a:pt x="102851" y="56789"/>
                      </a:cubicBezTo>
                      <a:cubicBezTo>
                        <a:pt x="101927" y="54672"/>
                        <a:pt x="100237" y="52983"/>
                        <a:pt x="98120" y="52059"/>
                      </a:cubicBezTo>
                      <a:lnTo>
                        <a:pt x="98120" y="27511"/>
                      </a:lnTo>
                      <a:lnTo>
                        <a:pt x="68814" y="27511"/>
                      </a:lnTo>
                      <a:lnTo>
                        <a:pt x="68814" y="17554"/>
                      </a:lnTo>
                      <a:cubicBezTo>
                        <a:pt x="73449" y="15531"/>
                        <a:pt x="75567" y="10133"/>
                        <a:pt x="73544" y="5497"/>
                      </a:cubicBezTo>
                      <a:cubicBezTo>
                        <a:pt x="71521" y="862"/>
                        <a:pt x="66123" y="-1256"/>
                        <a:pt x="61487" y="767"/>
                      </a:cubicBezTo>
                      <a:cubicBezTo>
                        <a:pt x="56852" y="2790"/>
                        <a:pt x="54734" y="8188"/>
                        <a:pt x="56757" y="12824"/>
                      </a:cubicBezTo>
                      <a:cubicBezTo>
                        <a:pt x="57681" y="14941"/>
                        <a:pt x="59370" y="16630"/>
                        <a:pt x="61487" y="17554"/>
                      </a:cubicBezTo>
                      <a:lnTo>
                        <a:pt x="61487" y="80270"/>
                      </a:lnTo>
                      <a:lnTo>
                        <a:pt x="73576" y="92758"/>
                      </a:lnTo>
                      <a:lnTo>
                        <a:pt x="54161" y="112173"/>
                      </a:lnTo>
                      <a:lnTo>
                        <a:pt x="54161" y="130101"/>
                      </a:lnTo>
                      <a:lnTo>
                        <a:pt x="32067" y="130101"/>
                      </a:lnTo>
                      <a:lnTo>
                        <a:pt x="17942" y="113510"/>
                      </a:lnTo>
                      <a:cubicBezTo>
                        <a:pt x="20148" y="108802"/>
                        <a:pt x="18120" y="103197"/>
                        <a:pt x="13412" y="100990"/>
                      </a:cubicBezTo>
                      <a:cubicBezTo>
                        <a:pt x="8704" y="98784"/>
                        <a:pt x="3098" y="100812"/>
                        <a:pt x="892" y="105520"/>
                      </a:cubicBezTo>
                      <a:cubicBezTo>
                        <a:pt x="-1315" y="110228"/>
                        <a:pt x="714" y="115833"/>
                        <a:pt x="5422" y="118040"/>
                      </a:cubicBezTo>
                      <a:cubicBezTo>
                        <a:pt x="7588" y="119055"/>
                        <a:pt x="10059" y="119208"/>
                        <a:pt x="12333" y="118467"/>
                      </a:cubicBezTo>
                      <a:lnTo>
                        <a:pt x="28635" y="137431"/>
                      </a:lnTo>
                      <a:lnTo>
                        <a:pt x="54161" y="137431"/>
                      </a:lnTo>
                      <a:lnTo>
                        <a:pt x="54161" y="143659"/>
                      </a:lnTo>
                      <a:cubicBezTo>
                        <a:pt x="49525" y="145682"/>
                        <a:pt x="47407" y="151080"/>
                        <a:pt x="49430" y="155716"/>
                      </a:cubicBezTo>
                      <a:cubicBezTo>
                        <a:pt x="51454" y="160352"/>
                        <a:pt x="56852" y="162470"/>
                        <a:pt x="61487" y="160446"/>
                      </a:cubicBezTo>
                      <a:cubicBezTo>
                        <a:pt x="66123" y="158423"/>
                        <a:pt x="68241" y="153025"/>
                        <a:pt x="66218" y="148389"/>
                      </a:cubicBezTo>
                      <a:cubicBezTo>
                        <a:pt x="65294" y="146272"/>
                        <a:pt x="63604" y="144583"/>
                        <a:pt x="61487" y="143659"/>
                      </a:cubicBezTo>
                      <a:lnTo>
                        <a:pt x="61487" y="115063"/>
                      </a:lnTo>
                      <a:lnTo>
                        <a:pt x="78705" y="97846"/>
                      </a:lnTo>
                      <a:lnTo>
                        <a:pt x="89508" y="108726"/>
                      </a:lnTo>
                      <a:cubicBezTo>
                        <a:pt x="87851" y="113492"/>
                        <a:pt x="90371" y="118699"/>
                        <a:pt x="95137" y="120356"/>
                      </a:cubicBezTo>
                      <a:cubicBezTo>
                        <a:pt x="99903" y="122013"/>
                        <a:pt x="105110" y="119492"/>
                        <a:pt x="106767" y="114726"/>
                      </a:cubicBezTo>
                      <a:cubicBezTo>
                        <a:pt x="108424" y="109961"/>
                        <a:pt x="105903" y="104754"/>
                        <a:pt x="101138" y="103097"/>
                      </a:cubicBezTo>
                      <a:cubicBezTo>
                        <a:pt x="100167" y="102759"/>
                        <a:pt x="99147" y="102588"/>
                        <a:pt x="98120" y="102590"/>
                      </a:cubicBezTo>
                      <a:close/>
                    </a:path>
                  </a:pathLst>
                </a:custGeom>
                <a:grpFill/>
                <a:ln w="35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38" name="Picture 18">
                <a:extLst>
                  <a:ext uri="{FF2B5EF4-FFF2-40B4-BE49-F238E27FC236}">
                    <a16:creationId xmlns:a16="http://schemas.microsoft.com/office/drawing/2014/main" id="{442BB9FF-F325-1FF8-6189-E1419F22B4D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3571364" y="2055699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E46D37D-4E4D-AE9A-3BAF-14022CAB5B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7B91D7B-B926-4208-44C1-7F03012C71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cxnSp>
          <p:nvCxnSpPr>
            <p:cNvPr id="73" name="Straight Arrow Connector 133">
              <a:extLst>
                <a:ext uri="{FF2B5EF4-FFF2-40B4-BE49-F238E27FC236}">
                  <a16:creationId xmlns:a16="http://schemas.microsoft.com/office/drawing/2014/main" id="{B1621E3C-A633-CDB1-B26A-CBE1DBCF8279}"/>
                </a:ext>
              </a:extLst>
            </p:cNvPr>
            <p:cNvCxnSpPr>
              <a:cxnSpLocks/>
              <a:stCxn id="129" idx="3"/>
              <a:endCxn id="49" idx="2"/>
            </p:cNvCxnSpPr>
            <p:nvPr/>
          </p:nvCxnSpPr>
          <p:spPr>
            <a:xfrm flipV="1">
              <a:off x="9304623" y="2670381"/>
              <a:ext cx="386403" cy="681895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88D411F-F662-E9FF-E733-6983B44D728A}"/>
                </a:ext>
              </a:extLst>
            </p:cNvPr>
            <p:cNvSpPr txBox="1">
              <a:spLocks/>
            </p:cNvSpPr>
            <p:nvPr/>
          </p:nvSpPr>
          <p:spPr>
            <a:xfrm>
              <a:off x="6291830" y="3893488"/>
              <a:ext cx="276339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Automation DEX, Test management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33386B-EF95-694D-B0FC-C4BCD56A2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4623" y="3355799"/>
              <a:ext cx="1246877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6" name="Straight Arrow Connector 133">
              <a:extLst>
                <a:ext uri="{FF2B5EF4-FFF2-40B4-BE49-F238E27FC236}">
                  <a16:creationId xmlns:a16="http://schemas.microsoft.com/office/drawing/2014/main" id="{3BF60018-79F7-7BED-7B0F-9E661CAF7817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5680824" y="1319287"/>
              <a:ext cx="441447" cy="680220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7" name="Straight Arrow Connector 133">
              <a:extLst>
                <a:ext uri="{FF2B5EF4-FFF2-40B4-BE49-F238E27FC236}">
                  <a16:creationId xmlns:a16="http://schemas.microsoft.com/office/drawing/2014/main" id="{E66CBD02-D189-0C92-8234-129BCC93FFA9}"/>
                </a:ext>
              </a:extLst>
            </p:cNvPr>
            <p:cNvCxnSpPr>
              <a:cxnSpLocks/>
              <a:stCxn id="50" idx="2"/>
              <a:endCxn id="51" idx="3"/>
            </p:cNvCxnSpPr>
            <p:nvPr/>
          </p:nvCxnSpPr>
          <p:spPr>
            <a:xfrm rot="5400000">
              <a:off x="7887981" y="2468585"/>
              <a:ext cx="1891005" cy="4543134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Straight Arrow Connector 133">
              <a:extLst>
                <a:ext uri="{FF2B5EF4-FFF2-40B4-BE49-F238E27FC236}">
                  <a16:creationId xmlns:a16="http://schemas.microsoft.com/office/drawing/2014/main" id="{FB94735E-1402-F7CA-3715-79E6EA69C713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rot="10800000" flipV="1">
              <a:off x="5930068" y="4472489"/>
              <a:ext cx="941767" cy="748916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9" name="Straight Arrow Connector 133">
              <a:extLst>
                <a:ext uri="{FF2B5EF4-FFF2-40B4-BE49-F238E27FC236}">
                  <a16:creationId xmlns:a16="http://schemas.microsoft.com/office/drawing/2014/main" id="{9511FEB4-5571-71A8-6EAB-7A0EAC889B23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7787043" y="1438672"/>
              <a:ext cx="1903984" cy="303209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F534428-C51B-9A8C-F3AF-D8D90DC6627C}"/>
                </a:ext>
              </a:extLst>
            </p:cNvPr>
            <p:cNvSpPr>
              <a:spLocks/>
            </p:cNvSpPr>
            <p:nvPr/>
          </p:nvSpPr>
          <p:spPr>
            <a:xfrm>
              <a:off x="7041679" y="5224385"/>
              <a:ext cx="1263697" cy="928498"/>
            </a:xfrm>
            <a:prstGeom prst="roundRect">
              <a:avLst/>
            </a:prstGeom>
            <a:gradFill>
              <a:gsLst>
                <a:gs pos="0">
                  <a:srgbClr val="FFFFFF">
                    <a:lumMod val="85000"/>
                    <a:alpha val="87000"/>
                  </a:srgbClr>
                </a:gs>
                <a:gs pos="100000">
                  <a:srgbClr val="FFFFFF"/>
                </a:gs>
              </a:gsLst>
              <a:lin ang="15000000" scaled="0"/>
            </a:gradFill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lIns="0" tIns="108000" r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Impact Based Testing framework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3826D97-837A-3671-04F6-04FBBD1162A0}"/>
                </a:ext>
              </a:extLst>
            </p:cNvPr>
            <p:cNvCxnSpPr>
              <a:cxnSpLocks/>
            </p:cNvCxnSpPr>
            <p:nvPr/>
          </p:nvCxnSpPr>
          <p:spPr>
            <a:xfrm>
              <a:off x="1431367" y="2213436"/>
              <a:ext cx="13565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Straight Arrow Connector 133">
              <a:extLst>
                <a:ext uri="{FF2B5EF4-FFF2-40B4-BE49-F238E27FC236}">
                  <a16:creationId xmlns:a16="http://schemas.microsoft.com/office/drawing/2014/main" id="{E412EAF3-B942-AEE0-4431-72F7D67A0D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87002" y="1970107"/>
              <a:ext cx="353276" cy="1075189"/>
            </a:xfrm>
            <a:prstGeom prst="bentConnector2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49D8AF0-0F27-1D9E-6D8F-A340335FF769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 flipV="1">
              <a:off x="4531331" y="5677878"/>
              <a:ext cx="766888" cy="7775"/>
            </a:xfrm>
            <a:prstGeom prst="straightConnector1">
              <a:avLst/>
            </a:prstGeom>
            <a:noFill/>
            <a:ln w="19050" cap="flat" cmpd="sng" algn="ctr">
              <a:solidFill>
                <a:srgbClr val="595959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E5D3C6-C816-909A-2690-4C346F5F4DF6}"/>
                </a:ext>
              </a:extLst>
            </p:cNvPr>
            <p:cNvGrpSpPr/>
            <p:nvPr/>
          </p:nvGrpSpPr>
          <p:grpSpPr>
            <a:xfrm>
              <a:off x="7759238" y="3066350"/>
              <a:ext cx="1545385" cy="571852"/>
              <a:chOff x="13929079" y="5926960"/>
              <a:chExt cx="3282718" cy="1214732"/>
            </a:xfrm>
            <a:solidFill>
              <a:srgbClr val="03558A"/>
            </a:solidFill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6AAD3D37-33C9-99EF-F10C-129A19357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929079" y="5926960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Reusable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Repository</a:t>
                </a:r>
              </a:p>
            </p:txBody>
          </p:sp>
          <p:grpSp>
            <p:nvGrpSpPr>
              <p:cNvPr id="130" name="Picture 18">
                <a:extLst>
                  <a:ext uri="{FF2B5EF4-FFF2-40B4-BE49-F238E27FC236}">
                    <a16:creationId xmlns:a16="http://schemas.microsoft.com/office/drawing/2014/main" id="{E7D494B3-3A52-D430-2F5C-5ABE153EFB4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5751355" y="5992930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2059F118-3D8A-5CD6-04BD-DA14C63A062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AEFB907-F8F3-E19D-989E-22210484C0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31" name="Graphic 235" descr="Filing Box Archive outline">
                <a:extLst>
                  <a:ext uri="{FF2B5EF4-FFF2-40B4-BE49-F238E27FC236}">
                    <a16:creationId xmlns:a16="http://schemas.microsoft.com/office/drawing/2014/main" id="{18FE8839-D937-076D-A511-A604517A3FE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147210" y="6338858"/>
                <a:ext cx="495204" cy="390936"/>
                <a:chOff x="9901652" y="2821343"/>
                <a:chExt cx="247602" cy="195468"/>
              </a:xfrm>
              <a:grpFill/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39B897CB-3C2E-CCB3-560E-9A63FCA797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01652" y="2821343"/>
                  <a:ext cx="247602" cy="195468"/>
                </a:xfrm>
                <a:custGeom>
                  <a:avLst/>
                  <a:gdLst>
                    <a:gd name="connsiteX0" fmla="*/ 0 w 247602"/>
                    <a:gd name="connsiteY0" fmla="*/ 52134 h 195468"/>
                    <a:gd name="connsiteX1" fmla="*/ 9775 w 247602"/>
                    <a:gd name="connsiteY1" fmla="*/ 52134 h 195468"/>
                    <a:gd name="connsiteX2" fmla="*/ 9775 w 247602"/>
                    <a:gd name="connsiteY2" fmla="*/ 195469 h 195468"/>
                    <a:gd name="connsiteX3" fmla="*/ 237827 w 247602"/>
                    <a:gd name="connsiteY3" fmla="*/ 195469 h 195468"/>
                    <a:gd name="connsiteX4" fmla="*/ 237827 w 247602"/>
                    <a:gd name="connsiteY4" fmla="*/ 52134 h 195468"/>
                    <a:gd name="connsiteX5" fmla="*/ 247602 w 247602"/>
                    <a:gd name="connsiteY5" fmla="*/ 52134 h 195468"/>
                    <a:gd name="connsiteX6" fmla="*/ 247602 w 247602"/>
                    <a:gd name="connsiteY6" fmla="*/ 0 h 195468"/>
                    <a:gd name="connsiteX7" fmla="*/ 0 w 247602"/>
                    <a:gd name="connsiteY7" fmla="*/ 0 h 195468"/>
                    <a:gd name="connsiteX8" fmla="*/ 231311 w 247602"/>
                    <a:gd name="connsiteY8" fmla="*/ 188952 h 195468"/>
                    <a:gd name="connsiteX9" fmla="*/ 16289 w 247602"/>
                    <a:gd name="connsiteY9" fmla="*/ 188952 h 195468"/>
                    <a:gd name="connsiteX10" fmla="*/ 16289 w 247602"/>
                    <a:gd name="connsiteY10" fmla="*/ 52134 h 195468"/>
                    <a:gd name="connsiteX11" fmla="*/ 231311 w 247602"/>
                    <a:gd name="connsiteY11" fmla="*/ 52134 h 195468"/>
                    <a:gd name="connsiteX12" fmla="*/ 6517 w 247602"/>
                    <a:gd name="connsiteY12" fmla="*/ 6517 h 195468"/>
                    <a:gd name="connsiteX13" fmla="*/ 241086 w 247602"/>
                    <a:gd name="connsiteY13" fmla="*/ 6517 h 195468"/>
                    <a:gd name="connsiteX14" fmla="*/ 241086 w 247602"/>
                    <a:gd name="connsiteY14" fmla="*/ 45617 h 195468"/>
                    <a:gd name="connsiteX15" fmla="*/ 6517 w 247602"/>
                    <a:gd name="connsiteY15" fmla="*/ 45617 h 195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7602" h="195468">
                      <a:moveTo>
                        <a:pt x="0" y="52134"/>
                      </a:moveTo>
                      <a:lnTo>
                        <a:pt x="9775" y="52134"/>
                      </a:lnTo>
                      <a:lnTo>
                        <a:pt x="9775" y="195469"/>
                      </a:lnTo>
                      <a:lnTo>
                        <a:pt x="237827" y="195469"/>
                      </a:lnTo>
                      <a:lnTo>
                        <a:pt x="237827" y="52134"/>
                      </a:lnTo>
                      <a:lnTo>
                        <a:pt x="247602" y="52134"/>
                      </a:lnTo>
                      <a:lnTo>
                        <a:pt x="247602" y="0"/>
                      </a:lnTo>
                      <a:lnTo>
                        <a:pt x="0" y="0"/>
                      </a:lnTo>
                      <a:close/>
                      <a:moveTo>
                        <a:pt x="231311" y="188952"/>
                      </a:moveTo>
                      <a:lnTo>
                        <a:pt x="16289" y="188952"/>
                      </a:lnTo>
                      <a:lnTo>
                        <a:pt x="16289" y="52134"/>
                      </a:lnTo>
                      <a:lnTo>
                        <a:pt x="231311" y="52134"/>
                      </a:lnTo>
                      <a:close/>
                      <a:moveTo>
                        <a:pt x="6517" y="6517"/>
                      </a:moveTo>
                      <a:lnTo>
                        <a:pt x="241086" y="6517"/>
                      </a:lnTo>
                      <a:lnTo>
                        <a:pt x="241086" y="45617"/>
                      </a:lnTo>
                      <a:lnTo>
                        <a:pt x="6517" y="45617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3BAAD786-87E2-0AFD-0E23-22893E4A57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89595" y="2899543"/>
                  <a:ext cx="71683" cy="32583"/>
                </a:xfrm>
                <a:custGeom>
                  <a:avLst/>
                  <a:gdLst>
                    <a:gd name="connsiteX0" fmla="*/ 71684 w 71683"/>
                    <a:gd name="connsiteY0" fmla="*/ 32584 h 32583"/>
                    <a:gd name="connsiteX1" fmla="*/ 71684 w 71683"/>
                    <a:gd name="connsiteY1" fmla="*/ 0 h 32583"/>
                    <a:gd name="connsiteX2" fmla="*/ 0 w 71683"/>
                    <a:gd name="connsiteY2" fmla="*/ 0 h 32583"/>
                    <a:gd name="connsiteX3" fmla="*/ 0 w 71683"/>
                    <a:gd name="connsiteY3" fmla="*/ 32584 h 32583"/>
                    <a:gd name="connsiteX4" fmla="*/ 6517 w 71683"/>
                    <a:gd name="connsiteY4" fmla="*/ 6517 h 32583"/>
                    <a:gd name="connsiteX5" fmla="*/ 65167 w 71683"/>
                    <a:gd name="connsiteY5" fmla="*/ 6517 h 32583"/>
                    <a:gd name="connsiteX6" fmla="*/ 65167 w 71683"/>
                    <a:gd name="connsiteY6" fmla="*/ 26067 h 32583"/>
                    <a:gd name="connsiteX7" fmla="*/ 6517 w 71683"/>
                    <a:gd name="connsiteY7" fmla="*/ 26067 h 32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683" h="32583">
                      <a:moveTo>
                        <a:pt x="71684" y="32584"/>
                      </a:moveTo>
                      <a:lnTo>
                        <a:pt x="71684" y="0"/>
                      </a:lnTo>
                      <a:lnTo>
                        <a:pt x="0" y="0"/>
                      </a:lnTo>
                      <a:lnTo>
                        <a:pt x="0" y="32584"/>
                      </a:lnTo>
                      <a:close/>
                      <a:moveTo>
                        <a:pt x="6517" y="6517"/>
                      </a:moveTo>
                      <a:lnTo>
                        <a:pt x="65167" y="6517"/>
                      </a:lnTo>
                      <a:lnTo>
                        <a:pt x="65167" y="26067"/>
                      </a:lnTo>
                      <a:lnTo>
                        <a:pt x="6517" y="26067"/>
                      </a:ln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98E635F-FA22-7D67-2297-DEF779C51AC9}"/>
                </a:ext>
              </a:extLst>
            </p:cNvPr>
            <p:cNvGrpSpPr/>
            <p:nvPr/>
          </p:nvGrpSpPr>
          <p:grpSpPr>
            <a:xfrm>
              <a:off x="6871834" y="4186563"/>
              <a:ext cx="1545385" cy="571852"/>
              <a:chOff x="12264279" y="6438922"/>
              <a:chExt cx="3282718" cy="1214732"/>
            </a:xfrm>
            <a:solidFill>
              <a:srgbClr val="03558A"/>
            </a:solidFill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D589AD4D-F1EA-9600-29A0-443E31667A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64279" y="6438922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Intelligent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Test Execution</a:t>
                </a:r>
              </a:p>
            </p:txBody>
          </p:sp>
          <p:grpSp>
            <p:nvGrpSpPr>
              <p:cNvPr id="122" name="Picture 18">
                <a:extLst>
                  <a:ext uri="{FF2B5EF4-FFF2-40B4-BE49-F238E27FC236}">
                    <a16:creationId xmlns:a16="http://schemas.microsoft.com/office/drawing/2014/main" id="{74C639D3-24EE-E2B5-7F3F-AEAC8D650A7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086555" y="6504892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2289A6D-742E-BBAE-8457-2CBED4AE77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B404B908-4E58-CFA5-E35D-54935AA56E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23" name="Graphic 228" descr="Speedometer Low outline">
                <a:extLst>
                  <a:ext uri="{FF2B5EF4-FFF2-40B4-BE49-F238E27FC236}">
                    <a16:creationId xmlns:a16="http://schemas.microsoft.com/office/drawing/2014/main" id="{742380DF-72E9-8AF8-D306-B64CF729862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464995" y="6887371"/>
                <a:ext cx="560438" cy="317834"/>
                <a:chOff x="5262474" y="4431923"/>
                <a:chExt cx="280219" cy="158917"/>
              </a:xfrm>
              <a:grpFill/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F9DB45C-C537-804D-A337-CC11165334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62474" y="4487166"/>
                  <a:ext cx="37125" cy="97900"/>
                </a:xfrm>
                <a:custGeom>
                  <a:avLst/>
                  <a:gdLst>
                    <a:gd name="connsiteX0" fmla="*/ 33007 w 37125"/>
                    <a:gd name="connsiteY0" fmla="*/ 5106 h 97900"/>
                    <a:gd name="connsiteX1" fmla="*/ 28729 w 37125"/>
                    <a:gd name="connsiteY1" fmla="*/ 0 h 97900"/>
                    <a:gd name="connsiteX2" fmla="*/ 0 w 37125"/>
                    <a:gd name="connsiteY2" fmla="*/ 84867 h 97900"/>
                    <a:gd name="connsiteX3" fmla="*/ 0 w 37125"/>
                    <a:gd name="connsiteY3" fmla="*/ 97901 h 97900"/>
                    <a:gd name="connsiteX4" fmla="*/ 6517 w 37125"/>
                    <a:gd name="connsiteY4" fmla="*/ 97901 h 97900"/>
                    <a:gd name="connsiteX5" fmla="*/ 6517 w 37125"/>
                    <a:gd name="connsiteY5" fmla="*/ 84867 h 97900"/>
                    <a:gd name="connsiteX6" fmla="*/ 15292 w 37125"/>
                    <a:gd name="connsiteY6" fmla="*/ 37246 h 97900"/>
                    <a:gd name="connsiteX7" fmla="*/ 34558 w 37125"/>
                    <a:gd name="connsiteY7" fmla="*/ 45503 h 97900"/>
                    <a:gd name="connsiteX8" fmla="*/ 37126 w 37125"/>
                    <a:gd name="connsiteY8" fmla="*/ 39514 h 97900"/>
                    <a:gd name="connsiteX9" fmla="*/ 17784 w 37125"/>
                    <a:gd name="connsiteY9" fmla="*/ 31225 h 97900"/>
                    <a:gd name="connsiteX10" fmla="*/ 33007 w 37125"/>
                    <a:gd name="connsiteY10" fmla="*/ 5106 h 9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125" h="97900">
                      <a:moveTo>
                        <a:pt x="33007" y="5106"/>
                      </a:moveTo>
                      <a:lnTo>
                        <a:pt x="28729" y="0"/>
                      </a:lnTo>
                      <a:cubicBezTo>
                        <a:pt x="10073" y="24356"/>
                        <a:pt x="-26" y="54187"/>
                        <a:pt x="0" y="84867"/>
                      </a:cubicBezTo>
                      <a:lnTo>
                        <a:pt x="0" y="97901"/>
                      </a:lnTo>
                      <a:lnTo>
                        <a:pt x="6517" y="97901"/>
                      </a:lnTo>
                      <a:lnTo>
                        <a:pt x="6517" y="84867"/>
                      </a:lnTo>
                      <a:cubicBezTo>
                        <a:pt x="6501" y="68590"/>
                        <a:pt x="9475" y="52449"/>
                        <a:pt x="15292" y="37246"/>
                      </a:cubicBezTo>
                      <a:lnTo>
                        <a:pt x="34558" y="45503"/>
                      </a:lnTo>
                      <a:lnTo>
                        <a:pt x="37126" y="39514"/>
                      </a:lnTo>
                      <a:lnTo>
                        <a:pt x="17784" y="31225"/>
                      </a:lnTo>
                      <a:cubicBezTo>
                        <a:pt x="21855" y="21971"/>
                        <a:pt x="26961" y="13208"/>
                        <a:pt x="33007" y="5106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FA09C47-200A-4DA9-D457-862535BC4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16009" y="4431923"/>
                  <a:ext cx="226684" cy="153143"/>
                </a:xfrm>
                <a:custGeom>
                  <a:avLst/>
                  <a:gdLst>
                    <a:gd name="connsiteX0" fmla="*/ 86575 w 226684"/>
                    <a:gd name="connsiteY0" fmla="*/ 0 h 153143"/>
                    <a:gd name="connsiteX1" fmla="*/ 0 w 226684"/>
                    <a:gd name="connsiteY1" fmla="*/ 30071 h 153143"/>
                    <a:gd name="connsiteX2" fmla="*/ 5050 w 226684"/>
                    <a:gd name="connsiteY2" fmla="*/ 34386 h 153143"/>
                    <a:gd name="connsiteX3" fmla="*/ 32936 w 226684"/>
                    <a:gd name="connsiteY3" fmla="*/ 17791 h 153143"/>
                    <a:gd name="connsiteX4" fmla="*/ 41222 w 226684"/>
                    <a:gd name="connsiteY4" fmla="*/ 37126 h 153143"/>
                    <a:gd name="connsiteX5" fmla="*/ 47210 w 226684"/>
                    <a:gd name="connsiteY5" fmla="*/ 34558 h 153143"/>
                    <a:gd name="connsiteX6" fmla="*/ 38967 w 226684"/>
                    <a:gd name="connsiteY6" fmla="*/ 15334 h 153143"/>
                    <a:gd name="connsiteX7" fmla="*/ 83316 w 226684"/>
                    <a:gd name="connsiteY7" fmla="*/ 6585 h 153143"/>
                    <a:gd name="connsiteX8" fmla="*/ 83316 w 226684"/>
                    <a:gd name="connsiteY8" fmla="*/ 29325 h 153143"/>
                    <a:gd name="connsiteX9" fmla="*/ 89833 w 226684"/>
                    <a:gd name="connsiteY9" fmla="*/ 29325 h 153143"/>
                    <a:gd name="connsiteX10" fmla="*/ 89833 w 226684"/>
                    <a:gd name="connsiteY10" fmla="*/ 6598 h 153143"/>
                    <a:gd name="connsiteX11" fmla="*/ 134186 w 226684"/>
                    <a:gd name="connsiteY11" fmla="*/ 15314 h 153143"/>
                    <a:gd name="connsiteX12" fmla="*/ 125939 w 226684"/>
                    <a:gd name="connsiteY12" fmla="*/ 34555 h 153143"/>
                    <a:gd name="connsiteX13" fmla="*/ 131928 w 226684"/>
                    <a:gd name="connsiteY13" fmla="*/ 37123 h 153143"/>
                    <a:gd name="connsiteX14" fmla="*/ 140211 w 226684"/>
                    <a:gd name="connsiteY14" fmla="*/ 17791 h 153143"/>
                    <a:gd name="connsiteX15" fmla="*/ 178637 w 226684"/>
                    <a:gd name="connsiteY15" fmla="*/ 43437 h 153143"/>
                    <a:gd name="connsiteX16" fmla="*/ 162472 w 226684"/>
                    <a:gd name="connsiteY16" fmla="*/ 59602 h 153143"/>
                    <a:gd name="connsiteX17" fmla="*/ 167079 w 226684"/>
                    <a:gd name="connsiteY17" fmla="*/ 64209 h 153143"/>
                    <a:gd name="connsiteX18" fmla="*/ 183244 w 226684"/>
                    <a:gd name="connsiteY18" fmla="*/ 48045 h 153143"/>
                    <a:gd name="connsiteX19" fmla="*/ 208891 w 226684"/>
                    <a:gd name="connsiteY19" fmla="*/ 86471 h 153143"/>
                    <a:gd name="connsiteX20" fmla="*/ 189559 w 226684"/>
                    <a:gd name="connsiteY20" fmla="*/ 94753 h 153143"/>
                    <a:gd name="connsiteX21" fmla="*/ 192126 w 226684"/>
                    <a:gd name="connsiteY21" fmla="*/ 100742 h 153143"/>
                    <a:gd name="connsiteX22" fmla="*/ 211370 w 226684"/>
                    <a:gd name="connsiteY22" fmla="*/ 92498 h 153143"/>
                    <a:gd name="connsiteX23" fmla="*/ 220168 w 226684"/>
                    <a:gd name="connsiteY23" fmla="*/ 140110 h 153143"/>
                    <a:gd name="connsiteX24" fmla="*/ 220168 w 226684"/>
                    <a:gd name="connsiteY24" fmla="*/ 153143 h 153143"/>
                    <a:gd name="connsiteX25" fmla="*/ 226684 w 226684"/>
                    <a:gd name="connsiteY25" fmla="*/ 153143 h 153143"/>
                    <a:gd name="connsiteX26" fmla="*/ 226684 w 226684"/>
                    <a:gd name="connsiteY26" fmla="*/ 140110 h 153143"/>
                    <a:gd name="connsiteX27" fmla="*/ 86575 w 226684"/>
                    <a:gd name="connsiteY27" fmla="*/ 0 h 153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26684" h="153143">
                      <a:moveTo>
                        <a:pt x="86575" y="0"/>
                      </a:moveTo>
                      <a:cubicBezTo>
                        <a:pt x="55152" y="-22"/>
                        <a:pt x="24643" y="10575"/>
                        <a:pt x="0" y="30071"/>
                      </a:cubicBezTo>
                      <a:lnTo>
                        <a:pt x="5050" y="34386"/>
                      </a:lnTo>
                      <a:cubicBezTo>
                        <a:pt x="13639" y="27745"/>
                        <a:pt x="23003" y="22173"/>
                        <a:pt x="32936" y="17791"/>
                      </a:cubicBezTo>
                      <a:lnTo>
                        <a:pt x="41222" y="37126"/>
                      </a:lnTo>
                      <a:lnTo>
                        <a:pt x="47210" y="34558"/>
                      </a:lnTo>
                      <a:lnTo>
                        <a:pt x="38967" y="15334"/>
                      </a:lnTo>
                      <a:cubicBezTo>
                        <a:pt x="53140" y="9901"/>
                        <a:pt x="68142" y="6942"/>
                        <a:pt x="83316" y="6585"/>
                      </a:cubicBezTo>
                      <a:lnTo>
                        <a:pt x="83316" y="29325"/>
                      </a:lnTo>
                      <a:lnTo>
                        <a:pt x="89833" y="29325"/>
                      </a:lnTo>
                      <a:lnTo>
                        <a:pt x="89833" y="6598"/>
                      </a:lnTo>
                      <a:cubicBezTo>
                        <a:pt x="105007" y="6948"/>
                        <a:pt x="120008" y="9896"/>
                        <a:pt x="134186" y="15314"/>
                      </a:cubicBezTo>
                      <a:lnTo>
                        <a:pt x="125939" y="34555"/>
                      </a:lnTo>
                      <a:lnTo>
                        <a:pt x="131928" y="37123"/>
                      </a:lnTo>
                      <a:lnTo>
                        <a:pt x="140211" y="17791"/>
                      </a:lnTo>
                      <a:cubicBezTo>
                        <a:pt x="154407" y="24051"/>
                        <a:pt x="167409" y="32729"/>
                        <a:pt x="178637" y="43437"/>
                      </a:cubicBezTo>
                      <a:lnTo>
                        <a:pt x="162472" y="59602"/>
                      </a:lnTo>
                      <a:lnTo>
                        <a:pt x="167079" y="64209"/>
                      </a:lnTo>
                      <a:lnTo>
                        <a:pt x="183244" y="48045"/>
                      </a:lnTo>
                      <a:cubicBezTo>
                        <a:pt x="193952" y="59272"/>
                        <a:pt x="202630" y="72274"/>
                        <a:pt x="208891" y="86471"/>
                      </a:cubicBezTo>
                      <a:lnTo>
                        <a:pt x="189559" y="94753"/>
                      </a:lnTo>
                      <a:lnTo>
                        <a:pt x="192126" y="100742"/>
                      </a:lnTo>
                      <a:lnTo>
                        <a:pt x="211370" y="92498"/>
                      </a:lnTo>
                      <a:cubicBezTo>
                        <a:pt x="217194" y="107696"/>
                        <a:pt x="220176" y="123835"/>
                        <a:pt x="220168" y="140110"/>
                      </a:cubicBezTo>
                      <a:lnTo>
                        <a:pt x="220168" y="153143"/>
                      </a:lnTo>
                      <a:lnTo>
                        <a:pt x="226684" y="153143"/>
                      </a:lnTo>
                      <a:lnTo>
                        <a:pt x="226684" y="140110"/>
                      </a:lnTo>
                      <a:cubicBezTo>
                        <a:pt x="226596" y="62766"/>
                        <a:pt x="163919" y="88"/>
                        <a:pt x="86575" y="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D560895E-A20D-0E4D-122E-92FE118E1D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91821" y="4462684"/>
                  <a:ext cx="127019" cy="128156"/>
                </a:xfrm>
                <a:custGeom>
                  <a:avLst/>
                  <a:gdLst>
                    <a:gd name="connsiteX0" fmla="*/ 122818 w 127019"/>
                    <a:gd name="connsiteY0" fmla="*/ 101151 h 128156"/>
                    <a:gd name="connsiteX1" fmla="*/ 121189 w 127019"/>
                    <a:gd name="connsiteY1" fmla="*/ 99616 h 128156"/>
                    <a:gd name="connsiteX2" fmla="*/ 5351 w 127019"/>
                    <a:gd name="connsiteY2" fmla="*/ 761 h 128156"/>
                    <a:gd name="connsiteX3" fmla="*/ 761 w 127019"/>
                    <a:gd name="connsiteY3" fmla="*/ 1166 h 128156"/>
                    <a:gd name="connsiteX4" fmla="*/ 737 w 127019"/>
                    <a:gd name="connsiteY4" fmla="*/ 5323 h 128156"/>
                    <a:gd name="connsiteX5" fmla="*/ 98870 w 127019"/>
                    <a:gd name="connsiteY5" fmla="*/ 122526 h 128156"/>
                    <a:gd name="connsiteX6" fmla="*/ 111144 w 127019"/>
                    <a:gd name="connsiteY6" fmla="*/ 128157 h 128156"/>
                    <a:gd name="connsiteX7" fmla="*/ 121456 w 127019"/>
                    <a:gd name="connsiteY7" fmla="*/ 124403 h 128156"/>
                    <a:gd name="connsiteX8" fmla="*/ 123187 w 127019"/>
                    <a:gd name="connsiteY8" fmla="*/ 101578 h 128156"/>
                    <a:gd name="connsiteX9" fmla="*/ 122818 w 127019"/>
                    <a:gd name="connsiteY9" fmla="*/ 101151 h 128156"/>
                    <a:gd name="connsiteX10" fmla="*/ 117214 w 127019"/>
                    <a:gd name="connsiteY10" fmla="*/ 119450 h 128156"/>
                    <a:gd name="connsiteX11" fmla="*/ 103816 w 127019"/>
                    <a:gd name="connsiteY11" fmla="*/ 118277 h 128156"/>
                    <a:gd name="connsiteX12" fmla="*/ 30933 w 127019"/>
                    <a:gd name="connsiteY12" fmla="*/ 31253 h 128156"/>
                    <a:gd name="connsiteX13" fmla="*/ 30934 w 127019"/>
                    <a:gd name="connsiteY13" fmla="*/ 31205 h 128156"/>
                    <a:gd name="connsiteX14" fmla="*/ 30981 w 127019"/>
                    <a:gd name="connsiteY14" fmla="*/ 31207 h 128156"/>
                    <a:gd name="connsiteX15" fmla="*/ 117178 w 127019"/>
                    <a:gd name="connsiteY15" fmla="*/ 104765 h 128156"/>
                    <a:gd name="connsiteX16" fmla="*/ 117605 w 127019"/>
                    <a:gd name="connsiteY16" fmla="*/ 105071 h 128156"/>
                    <a:gd name="connsiteX17" fmla="*/ 117771 w 127019"/>
                    <a:gd name="connsiteY17" fmla="*/ 105276 h 128156"/>
                    <a:gd name="connsiteX18" fmla="*/ 118351 w 127019"/>
                    <a:gd name="connsiteY18" fmla="*/ 105928 h 128156"/>
                    <a:gd name="connsiteX19" fmla="*/ 117214 w 127019"/>
                    <a:gd name="connsiteY19" fmla="*/ 119450 h 12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7019" h="128156">
                      <a:moveTo>
                        <a:pt x="122818" y="101151"/>
                      </a:moveTo>
                      <a:cubicBezTo>
                        <a:pt x="122365" y="100553"/>
                        <a:pt x="121814" y="100034"/>
                        <a:pt x="121189" y="99616"/>
                      </a:cubicBezTo>
                      <a:lnTo>
                        <a:pt x="5351" y="761"/>
                      </a:lnTo>
                      <a:cubicBezTo>
                        <a:pt x="3972" y="-395"/>
                        <a:pt x="1917" y="-214"/>
                        <a:pt x="761" y="1166"/>
                      </a:cubicBezTo>
                      <a:cubicBezTo>
                        <a:pt x="-245" y="2366"/>
                        <a:pt x="-255" y="4111"/>
                        <a:pt x="737" y="5323"/>
                      </a:cubicBezTo>
                      <a:lnTo>
                        <a:pt x="98870" y="122526"/>
                      </a:lnTo>
                      <a:cubicBezTo>
                        <a:pt x="101954" y="126090"/>
                        <a:pt x="106431" y="128143"/>
                        <a:pt x="111144" y="128157"/>
                      </a:cubicBezTo>
                      <a:cubicBezTo>
                        <a:pt x="114915" y="128153"/>
                        <a:pt x="118565" y="126824"/>
                        <a:pt x="121456" y="124403"/>
                      </a:cubicBezTo>
                      <a:cubicBezTo>
                        <a:pt x="128139" y="118528"/>
                        <a:pt x="128907" y="108393"/>
                        <a:pt x="123187" y="101578"/>
                      </a:cubicBezTo>
                      <a:cubicBezTo>
                        <a:pt x="123056" y="101442"/>
                        <a:pt x="122934" y="101300"/>
                        <a:pt x="122818" y="101151"/>
                      </a:cubicBezTo>
                      <a:close/>
                      <a:moveTo>
                        <a:pt x="117214" y="119450"/>
                      </a:moveTo>
                      <a:cubicBezTo>
                        <a:pt x="113171" y="122766"/>
                        <a:pt x="107221" y="122245"/>
                        <a:pt x="103816" y="118277"/>
                      </a:cubicBezTo>
                      <a:lnTo>
                        <a:pt x="30933" y="31253"/>
                      </a:lnTo>
                      <a:cubicBezTo>
                        <a:pt x="30920" y="31239"/>
                        <a:pt x="30921" y="31218"/>
                        <a:pt x="30934" y="31205"/>
                      </a:cubicBezTo>
                      <a:cubicBezTo>
                        <a:pt x="30948" y="31193"/>
                        <a:pt x="30969" y="31194"/>
                        <a:pt x="30981" y="31207"/>
                      </a:cubicBezTo>
                      <a:lnTo>
                        <a:pt x="117178" y="104765"/>
                      </a:lnTo>
                      <a:cubicBezTo>
                        <a:pt x="117313" y="104877"/>
                        <a:pt x="117456" y="104979"/>
                        <a:pt x="117605" y="105071"/>
                      </a:cubicBezTo>
                      <a:cubicBezTo>
                        <a:pt x="117660" y="105136"/>
                        <a:pt x="117713" y="105205"/>
                        <a:pt x="117771" y="105276"/>
                      </a:cubicBezTo>
                      <a:cubicBezTo>
                        <a:pt x="117951" y="105505"/>
                        <a:pt x="118145" y="105723"/>
                        <a:pt x="118351" y="105928"/>
                      </a:cubicBezTo>
                      <a:cubicBezTo>
                        <a:pt x="121657" y="110012"/>
                        <a:pt x="121155" y="115975"/>
                        <a:pt x="117214" y="119450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0037344-3D8F-D8B8-A363-888DC1C60F90}"/>
                </a:ext>
              </a:extLst>
            </p:cNvPr>
            <p:cNvGrpSpPr/>
            <p:nvPr/>
          </p:nvGrpSpPr>
          <p:grpSpPr>
            <a:xfrm>
              <a:off x="9239276" y="3958810"/>
              <a:ext cx="1545385" cy="571852"/>
              <a:chOff x="18616142" y="10131798"/>
              <a:chExt cx="3282718" cy="1214732"/>
            </a:xfrm>
            <a:solidFill>
              <a:srgbClr val="03558A"/>
            </a:solidFill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807F4443-D41A-089A-1AEE-7155868050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16142" y="10131798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Test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Data Generator</a:t>
                </a:r>
              </a:p>
            </p:txBody>
          </p:sp>
          <p:grpSp>
            <p:nvGrpSpPr>
              <p:cNvPr id="114" name="Picture 18">
                <a:extLst>
                  <a:ext uri="{FF2B5EF4-FFF2-40B4-BE49-F238E27FC236}">
                    <a16:creationId xmlns:a16="http://schemas.microsoft.com/office/drawing/2014/main" id="{D3C5BDCF-4655-45A9-2B7A-D7CD5F662B2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438418" y="10197768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CBB0428D-1F50-F2B2-DFE7-49F839C648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9ACE9E8-DA76-7733-87A5-BE3410A0AB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15" name="Graphic 238" descr="Folder Search outline">
                <a:extLst>
                  <a:ext uri="{FF2B5EF4-FFF2-40B4-BE49-F238E27FC236}">
                    <a16:creationId xmlns:a16="http://schemas.microsoft.com/office/drawing/2014/main" id="{FBBB47A2-8D07-CC1A-5CD8-C0101F2FC06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904528" y="10525131"/>
                <a:ext cx="419038" cy="428066"/>
                <a:chOff x="9947645" y="4415341"/>
                <a:chExt cx="209519" cy="214033"/>
              </a:xfrm>
              <a:grpFill/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25B6FA9-D02A-CDB0-6703-DDA90AE4B0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55288" y="4470375"/>
                  <a:ext cx="200452" cy="94781"/>
                </a:xfrm>
                <a:custGeom>
                  <a:avLst/>
                  <a:gdLst>
                    <a:gd name="connsiteX0" fmla="*/ 108541 w 200452"/>
                    <a:gd name="connsiteY0" fmla="*/ 88667 h 94781"/>
                    <a:gd name="connsiteX1" fmla="*/ 9173 w 200452"/>
                    <a:gd name="connsiteY1" fmla="*/ 88667 h 94781"/>
                    <a:gd name="connsiteX2" fmla="*/ 42542 w 200452"/>
                    <a:gd name="connsiteY2" fmla="*/ 8001 h 94781"/>
                    <a:gd name="connsiteX3" fmla="*/ 45364 w 200452"/>
                    <a:gd name="connsiteY3" fmla="*/ 6115 h 94781"/>
                    <a:gd name="connsiteX4" fmla="*/ 191280 w 200452"/>
                    <a:gd name="connsiteY4" fmla="*/ 6115 h 94781"/>
                    <a:gd name="connsiteX5" fmla="*/ 194335 w 200452"/>
                    <a:gd name="connsiteY5" fmla="*/ 9175 h 94781"/>
                    <a:gd name="connsiteX6" fmla="*/ 194093 w 200452"/>
                    <a:gd name="connsiteY6" fmla="*/ 10365 h 94781"/>
                    <a:gd name="connsiteX7" fmla="*/ 182169 w 200452"/>
                    <a:gd name="connsiteY7" fmla="*/ 38555 h 94781"/>
                    <a:gd name="connsiteX8" fmla="*/ 187801 w 200452"/>
                    <a:gd name="connsiteY8" fmla="*/ 40940 h 94781"/>
                    <a:gd name="connsiteX9" fmla="*/ 199725 w 200452"/>
                    <a:gd name="connsiteY9" fmla="*/ 12747 h 94781"/>
                    <a:gd name="connsiteX10" fmla="*/ 194852 w 200452"/>
                    <a:gd name="connsiteY10" fmla="*/ 725 h 94781"/>
                    <a:gd name="connsiteX11" fmla="*/ 191280 w 200452"/>
                    <a:gd name="connsiteY11" fmla="*/ 0 h 94781"/>
                    <a:gd name="connsiteX12" fmla="*/ 45364 w 200452"/>
                    <a:gd name="connsiteY12" fmla="*/ 0 h 94781"/>
                    <a:gd name="connsiteX13" fmla="*/ 36889 w 200452"/>
                    <a:gd name="connsiteY13" fmla="*/ 5666 h 94781"/>
                    <a:gd name="connsiteX14" fmla="*/ 0 w 200452"/>
                    <a:gd name="connsiteY14" fmla="*/ 94782 h 94781"/>
                    <a:gd name="connsiteX15" fmla="*/ 108541 w 200452"/>
                    <a:gd name="connsiteY15" fmla="*/ 94782 h 94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0452" h="94781">
                      <a:moveTo>
                        <a:pt x="108541" y="88667"/>
                      </a:moveTo>
                      <a:lnTo>
                        <a:pt x="9173" y="88667"/>
                      </a:lnTo>
                      <a:lnTo>
                        <a:pt x="42542" y="8001"/>
                      </a:lnTo>
                      <a:cubicBezTo>
                        <a:pt x="43011" y="6857"/>
                        <a:pt x="44127" y="6111"/>
                        <a:pt x="45364" y="6115"/>
                      </a:cubicBezTo>
                      <a:lnTo>
                        <a:pt x="191280" y="6115"/>
                      </a:lnTo>
                      <a:cubicBezTo>
                        <a:pt x="192969" y="6117"/>
                        <a:pt x="194337" y="7486"/>
                        <a:pt x="194335" y="9175"/>
                      </a:cubicBezTo>
                      <a:cubicBezTo>
                        <a:pt x="194335" y="9584"/>
                        <a:pt x="194252" y="9989"/>
                        <a:pt x="194093" y="10365"/>
                      </a:cubicBezTo>
                      <a:lnTo>
                        <a:pt x="182169" y="38555"/>
                      </a:lnTo>
                      <a:lnTo>
                        <a:pt x="187801" y="40940"/>
                      </a:lnTo>
                      <a:lnTo>
                        <a:pt x="199725" y="12747"/>
                      </a:lnTo>
                      <a:cubicBezTo>
                        <a:pt x="201699" y="8081"/>
                        <a:pt x="199517" y="2699"/>
                        <a:pt x="194852" y="725"/>
                      </a:cubicBezTo>
                      <a:cubicBezTo>
                        <a:pt x="193722" y="247"/>
                        <a:pt x="192507" y="0"/>
                        <a:pt x="191280" y="0"/>
                      </a:cubicBezTo>
                      <a:lnTo>
                        <a:pt x="45364" y="0"/>
                      </a:lnTo>
                      <a:cubicBezTo>
                        <a:pt x="41650" y="-10"/>
                        <a:pt x="38299" y="2230"/>
                        <a:pt x="36889" y="5666"/>
                      </a:cubicBezTo>
                      <a:lnTo>
                        <a:pt x="0" y="94782"/>
                      </a:lnTo>
                      <a:lnTo>
                        <a:pt x="108541" y="94782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713D2AE-D692-3B49-263A-19A3EB1E79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42426" y="4514627"/>
                  <a:ext cx="114738" cy="114747"/>
                </a:xfrm>
                <a:custGeom>
                  <a:avLst/>
                  <a:gdLst>
                    <a:gd name="connsiteX0" fmla="*/ 102586 w 114738"/>
                    <a:gd name="connsiteY0" fmla="*/ 12153 h 114747"/>
                    <a:gd name="connsiteX1" fmla="*/ 44243 w 114738"/>
                    <a:gd name="connsiteY1" fmla="*/ 12013 h 114747"/>
                    <a:gd name="connsiteX2" fmla="*/ 42160 w 114738"/>
                    <a:gd name="connsiteY2" fmla="*/ 68264 h 114747"/>
                    <a:gd name="connsiteX3" fmla="*/ 37042 w 114738"/>
                    <a:gd name="connsiteY3" fmla="*/ 73382 h 114747"/>
                    <a:gd name="connsiteX4" fmla="*/ 24421 w 114738"/>
                    <a:gd name="connsiteY4" fmla="*/ 75192 h 114747"/>
                    <a:gd name="connsiteX5" fmla="*/ 3134 w 114738"/>
                    <a:gd name="connsiteY5" fmla="*/ 96478 h 114747"/>
                    <a:gd name="connsiteX6" fmla="*/ 3134 w 114738"/>
                    <a:gd name="connsiteY6" fmla="*/ 111613 h 114747"/>
                    <a:gd name="connsiteX7" fmla="*/ 18269 w 114738"/>
                    <a:gd name="connsiteY7" fmla="*/ 111613 h 114747"/>
                    <a:gd name="connsiteX8" fmla="*/ 39558 w 114738"/>
                    <a:gd name="connsiteY8" fmla="*/ 90327 h 114747"/>
                    <a:gd name="connsiteX9" fmla="*/ 41365 w 114738"/>
                    <a:gd name="connsiteY9" fmla="*/ 77705 h 114747"/>
                    <a:gd name="connsiteX10" fmla="*/ 46475 w 114738"/>
                    <a:gd name="connsiteY10" fmla="*/ 72578 h 114747"/>
                    <a:gd name="connsiteX11" fmla="*/ 104668 w 114738"/>
                    <a:gd name="connsiteY11" fmla="*/ 68403 h 114747"/>
                    <a:gd name="connsiteX12" fmla="*/ 102586 w 114738"/>
                    <a:gd name="connsiteY12" fmla="*/ 12153 h 114747"/>
                    <a:gd name="connsiteX13" fmla="*/ 48535 w 114738"/>
                    <a:gd name="connsiteY13" fmla="*/ 16476 h 114747"/>
                    <a:gd name="connsiteX14" fmla="*/ 87139 w 114738"/>
                    <a:gd name="connsiteY14" fmla="*/ 8995 h 114747"/>
                    <a:gd name="connsiteX15" fmla="*/ 71396 w 114738"/>
                    <a:gd name="connsiteY15" fmla="*/ 44415 h 114747"/>
                    <a:gd name="connsiteX16" fmla="*/ 38403 w 114738"/>
                    <a:gd name="connsiteY16" fmla="*/ 44415 h 114747"/>
                    <a:gd name="connsiteX17" fmla="*/ 48535 w 114738"/>
                    <a:gd name="connsiteY17" fmla="*/ 16476 h 114747"/>
                    <a:gd name="connsiteX18" fmla="*/ 35232 w 114738"/>
                    <a:gd name="connsiteY18" fmla="*/ 85997 h 114747"/>
                    <a:gd name="connsiteX19" fmla="*/ 13946 w 114738"/>
                    <a:gd name="connsiteY19" fmla="*/ 107283 h 114747"/>
                    <a:gd name="connsiteX20" fmla="*/ 7458 w 114738"/>
                    <a:gd name="connsiteY20" fmla="*/ 107283 h 114747"/>
                    <a:gd name="connsiteX21" fmla="*/ 7458 w 114738"/>
                    <a:gd name="connsiteY21" fmla="*/ 100795 h 114747"/>
                    <a:gd name="connsiteX22" fmla="*/ 28741 w 114738"/>
                    <a:gd name="connsiteY22" fmla="*/ 79506 h 114747"/>
                    <a:gd name="connsiteX23" fmla="*/ 35232 w 114738"/>
                    <a:gd name="connsiteY23" fmla="*/ 79506 h 114747"/>
                    <a:gd name="connsiteX24" fmla="*/ 35232 w 114738"/>
                    <a:gd name="connsiteY24" fmla="*/ 85997 h 114747"/>
                    <a:gd name="connsiteX25" fmla="*/ 98262 w 114738"/>
                    <a:gd name="connsiteY25" fmla="*/ 66206 h 114747"/>
                    <a:gd name="connsiteX26" fmla="*/ 48624 w 114738"/>
                    <a:gd name="connsiteY26" fmla="*/ 66292 h 114747"/>
                    <a:gd name="connsiteX27" fmla="*/ 39500 w 114738"/>
                    <a:gd name="connsiteY27" fmla="*/ 50530 h 114747"/>
                    <a:gd name="connsiteX28" fmla="*/ 75365 w 114738"/>
                    <a:gd name="connsiteY28" fmla="*/ 50530 h 114747"/>
                    <a:gd name="connsiteX29" fmla="*/ 92554 w 114738"/>
                    <a:gd name="connsiteY29" fmla="*/ 11862 h 114747"/>
                    <a:gd name="connsiteX30" fmla="*/ 102925 w 114738"/>
                    <a:gd name="connsiteY30" fmla="*/ 60445 h 114747"/>
                    <a:gd name="connsiteX31" fmla="*/ 98262 w 114738"/>
                    <a:gd name="connsiteY31" fmla="*/ 66203 h 11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14738" h="114747">
                      <a:moveTo>
                        <a:pt x="102586" y="12153"/>
                      </a:moveTo>
                      <a:cubicBezTo>
                        <a:pt x="86513" y="-3996"/>
                        <a:pt x="60392" y="-4059"/>
                        <a:pt x="44243" y="12013"/>
                      </a:cubicBezTo>
                      <a:cubicBezTo>
                        <a:pt x="28878" y="27305"/>
                        <a:pt x="27969" y="51878"/>
                        <a:pt x="42160" y="68264"/>
                      </a:cubicBezTo>
                      <a:lnTo>
                        <a:pt x="37042" y="73382"/>
                      </a:lnTo>
                      <a:cubicBezTo>
                        <a:pt x="32896" y="71140"/>
                        <a:pt x="27770" y="71875"/>
                        <a:pt x="24421" y="75192"/>
                      </a:cubicBezTo>
                      <a:lnTo>
                        <a:pt x="3134" y="96478"/>
                      </a:lnTo>
                      <a:cubicBezTo>
                        <a:pt x="-1045" y="100657"/>
                        <a:pt x="-1045" y="107433"/>
                        <a:pt x="3134" y="111613"/>
                      </a:cubicBezTo>
                      <a:cubicBezTo>
                        <a:pt x="7314" y="115792"/>
                        <a:pt x="14090" y="115792"/>
                        <a:pt x="18269" y="111613"/>
                      </a:cubicBezTo>
                      <a:lnTo>
                        <a:pt x="39558" y="90327"/>
                      </a:lnTo>
                      <a:cubicBezTo>
                        <a:pt x="42875" y="86977"/>
                        <a:pt x="43609" y="81851"/>
                        <a:pt x="41365" y="77705"/>
                      </a:cubicBezTo>
                      <a:lnTo>
                        <a:pt x="46475" y="72578"/>
                      </a:lnTo>
                      <a:cubicBezTo>
                        <a:pt x="63697" y="87495"/>
                        <a:pt x="89751" y="85626"/>
                        <a:pt x="104668" y="68403"/>
                      </a:cubicBezTo>
                      <a:cubicBezTo>
                        <a:pt x="118860" y="52018"/>
                        <a:pt x="117950" y="27444"/>
                        <a:pt x="102586" y="12153"/>
                      </a:cubicBezTo>
                      <a:close/>
                      <a:moveTo>
                        <a:pt x="48535" y="16476"/>
                      </a:moveTo>
                      <a:cubicBezTo>
                        <a:pt x="58680" y="6356"/>
                        <a:pt x="73948" y="3397"/>
                        <a:pt x="87139" y="8995"/>
                      </a:cubicBezTo>
                      <a:lnTo>
                        <a:pt x="71396" y="44415"/>
                      </a:lnTo>
                      <a:lnTo>
                        <a:pt x="38403" y="44415"/>
                      </a:lnTo>
                      <a:cubicBezTo>
                        <a:pt x="37477" y="34062"/>
                        <a:pt x="41188" y="23830"/>
                        <a:pt x="48535" y="16476"/>
                      </a:cubicBezTo>
                      <a:close/>
                      <a:moveTo>
                        <a:pt x="35232" y="85997"/>
                      </a:moveTo>
                      <a:lnTo>
                        <a:pt x="13946" y="107283"/>
                      </a:lnTo>
                      <a:cubicBezTo>
                        <a:pt x="12154" y="109075"/>
                        <a:pt x="9249" y="109075"/>
                        <a:pt x="7458" y="107283"/>
                      </a:cubicBezTo>
                      <a:cubicBezTo>
                        <a:pt x="5666" y="105492"/>
                        <a:pt x="5666" y="102587"/>
                        <a:pt x="7458" y="100795"/>
                      </a:cubicBezTo>
                      <a:lnTo>
                        <a:pt x="28741" y="79506"/>
                      </a:lnTo>
                      <a:cubicBezTo>
                        <a:pt x="30534" y="77714"/>
                        <a:pt x="33440" y="77714"/>
                        <a:pt x="35232" y="79506"/>
                      </a:cubicBezTo>
                      <a:cubicBezTo>
                        <a:pt x="37025" y="81298"/>
                        <a:pt x="37025" y="84205"/>
                        <a:pt x="35232" y="85997"/>
                      </a:cubicBezTo>
                      <a:close/>
                      <a:moveTo>
                        <a:pt x="98262" y="66206"/>
                      </a:moveTo>
                      <a:cubicBezTo>
                        <a:pt x="84579" y="79937"/>
                        <a:pt x="62355" y="79975"/>
                        <a:pt x="48624" y="66292"/>
                      </a:cubicBezTo>
                      <a:cubicBezTo>
                        <a:pt x="44249" y="61932"/>
                        <a:pt x="41102" y="56495"/>
                        <a:pt x="39500" y="50530"/>
                      </a:cubicBezTo>
                      <a:lnTo>
                        <a:pt x="75365" y="50530"/>
                      </a:lnTo>
                      <a:lnTo>
                        <a:pt x="92554" y="11862"/>
                      </a:lnTo>
                      <a:cubicBezTo>
                        <a:pt x="108834" y="22414"/>
                        <a:pt x="113478" y="44166"/>
                        <a:pt x="102925" y="60445"/>
                      </a:cubicBezTo>
                      <a:cubicBezTo>
                        <a:pt x="101578" y="62524"/>
                        <a:pt x="100015" y="64454"/>
                        <a:pt x="98262" y="66203"/>
                      </a:cubicBez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E76B1E99-1486-203E-203D-9D2CA61139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47645" y="4415341"/>
                  <a:ext cx="186507" cy="149816"/>
                </a:xfrm>
                <a:custGeom>
                  <a:avLst/>
                  <a:gdLst>
                    <a:gd name="connsiteX0" fmla="*/ 62428 w 186507"/>
                    <a:gd name="connsiteY0" fmla="*/ 6115 h 149816"/>
                    <a:gd name="connsiteX1" fmla="*/ 64067 w 186507"/>
                    <a:gd name="connsiteY1" fmla="*/ 6592 h 149816"/>
                    <a:gd name="connsiteX2" fmla="*/ 94697 w 186507"/>
                    <a:gd name="connsiteY2" fmla="*/ 26083 h 149816"/>
                    <a:gd name="connsiteX3" fmla="*/ 99619 w 186507"/>
                    <a:gd name="connsiteY3" fmla="*/ 27517 h 149816"/>
                    <a:gd name="connsiteX4" fmla="*/ 177335 w 186507"/>
                    <a:gd name="connsiteY4" fmla="*/ 27517 h 149816"/>
                    <a:gd name="connsiteX5" fmla="*/ 180393 w 186507"/>
                    <a:gd name="connsiteY5" fmla="*/ 30575 h 149816"/>
                    <a:gd name="connsiteX6" fmla="*/ 180393 w 186507"/>
                    <a:gd name="connsiteY6" fmla="*/ 48920 h 149816"/>
                    <a:gd name="connsiteX7" fmla="*/ 186508 w 186507"/>
                    <a:gd name="connsiteY7" fmla="*/ 48920 h 149816"/>
                    <a:gd name="connsiteX8" fmla="*/ 186508 w 186507"/>
                    <a:gd name="connsiteY8" fmla="*/ 30575 h 149816"/>
                    <a:gd name="connsiteX9" fmla="*/ 177335 w 186507"/>
                    <a:gd name="connsiteY9" fmla="*/ 21402 h 149816"/>
                    <a:gd name="connsiteX10" fmla="*/ 99619 w 186507"/>
                    <a:gd name="connsiteY10" fmla="*/ 21402 h 149816"/>
                    <a:gd name="connsiteX11" fmla="*/ 97981 w 186507"/>
                    <a:gd name="connsiteY11" fmla="*/ 20925 h 149816"/>
                    <a:gd name="connsiteX12" fmla="*/ 67351 w 186507"/>
                    <a:gd name="connsiteY12" fmla="*/ 1434 h 149816"/>
                    <a:gd name="connsiteX13" fmla="*/ 62428 w 186507"/>
                    <a:gd name="connsiteY13" fmla="*/ 0 h 149816"/>
                    <a:gd name="connsiteX14" fmla="*/ 9173 w 186507"/>
                    <a:gd name="connsiteY14" fmla="*/ 0 h 149816"/>
                    <a:gd name="connsiteX15" fmla="*/ 0 w 186507"/>
                    <a:gd name="connsiteY15" fmla="*/ 9172 h 149816"/>
                    <a:gd name="connsiteX16" fmla="*/ 0 w 186507"/>
                    <a:gd name="connsiteY16" fmla="*/ 149816 h 149816"/>
                    <a:gd name="connsiteX17" fmla="*/ 6115 w 186507"/>
                    <a:gd name="connsiteY17" fmla="*/ 149816 h 149816"/>
                    <a:gd name="connsiteX18" fmla="*/ 6115 w 186507"/>
                    <a:gd name="connsiteY18" fmla="*/ 9172 h 149816"/>
                    <a:gd name="connsiteX19" fmla="*/ 9173 w 186507"/>
                    <a:gd name="connsiteY19" fmla="*/ 6115 h 149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86507" h="149816">
                      <a:moveTo>
                        <a:pt x="62428" y="6115"/>
                      </a:moveTo>
                      <a:cubicBezTo>
                        <a:pt x="63009" y="6115"/>
                        <a:pt x="63577" y="6281"/>
                        <a:pt x="64067" y="6592"/>
                      </a:cubicBezTo>
                      <a:lnTo>
                        <a:pt x="94697" y="26083"/>
                      </a:lnTo>
                      <a:cubicBezTo>
                        <a:pt x="96167" y="27022"/>
                        <a:pt x="97875" y="27519"/>
                        <a:pt x="99619" y="27517"/>
                      </a:cubicBezTo>
                      <a:lnTo>
                        <a:pt x="177335" y="27517"/>
                      </a:lnTo>
                      <a:cubicBezTo>
                        <a:pt x="179024" y="27517"/>
                        <a:pt x="180393" y="28886"/>
                        <a:pt x="180393" y="30575"/>
                      </a:cubicBezTo>
                      <a:lnTo>
                        <a:pt x="180393" y="48920"/>
                      </a:lnTo>
                      <a:lnTo>
                        <a:pt x="186508" y="48920"/>
                      </a:lnTo>
                      <a:lnTo>
                        <a:pt x="186508" y="30575"/>
                      </a:lnTo>
                      <a:cubicBezTo>
                        <a:pt x="186508" y="25509"/>
                        <a:pt x="182401" y="21402"/>
                        <a:pt x="177335" y="21402"/>
                      </a:cubicBezTo>
                      <a:lnTo>
                        <a:pt x="99619" y="21402"/>
                      </a:lnTo>
                      <a:cubicBezTo>
                        <a:pt x="99039" y="21402"/>
                        <a:pt x="98470" y="21237"/>
                        <a:pt x="97981" y="20925"/>
                      </a:cubicBezTo>
                      <a:lnTo>
                        <a:pt x="67351" y="1434"/>
                      </a:lnTo>
                      <a:cubicBezTo>
                        <a:pt x="65880" y="496"/>
                        <a:pt x="64172" y="-2"/>
                        <a:pt x="62428" y="0"/>
                      </a:cubicBezTo>
                      <a:lnTo>
                        <a:pt x="9173" y="0"/>
                      </a:lnTo>
                      <a:cubicBezTo>
                        <a:pt x="4107" y="0"/>
                        <a:pt x="0" y="4107"/>
                        <a:pt x="0" y="9172"/>
                      </a:cubicBezTo>
                      <a:lnTo>
                        <a:pt x="0" y="149816"/>
                      </a:lnTo>
                      <a:lnTo>
                        <a:pt x="6115" y="149816"/>
                      </a:lnTo>
                      <a:lnTo>
                        <a:pt x="6115" y="9172"/>
                      </a:lnTo>
                      <a:cubicBezTo>
                        <a:pt x="6115" y="7484"/>
                        <a:pt x="7484" y="6115"/>
                        <a:pt x="9173" y="6115"/>
                      </a:cubicBez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FC4508D-4DB0-D15B-6C6D-EFC8B8FEA703}"/>
                </a:ext>
              </a:extLst>
            </p:cNvPr>
            <p:cNvGrpSpPr/>
            <p:nvPr/>
          </p:nvGrpSpPr>
          <p:grpSpPr>
            <a:xfrm>
              <a:off x="2980971" y="5386227"/>
              <a:ext cx="1545385" cy="571852"/>
              <a:chOff x="5932091" y="12648447"/>
              <a:chExt cx="3282718" cy="1214732"/>
            </a:xfrm>
            <a:solidFill>
              <a:srgbClr val="03558A"/>
            </a:solidFill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172494B-B58E-CDF7-0590-EAF53CC7915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32091" y="12648447"/>
                <a:ext cx="3282718" cy="1214732"/>
              </a:xfrm>
              <a:prstGeom prst="roundRect">
                <a:avLst/>
              </a:prstGeom>
              <a:solidFill>
                <a:srgbClr val="004B9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450000" tIns="36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Advanced </a:t>
                </a:r>
                <a:b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</a:br>
                <a:r>
                  <a:rPr kumimoji="0" lang="en-IN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rPr>
                  <a:t>Reporting Tool</a:t>
                </a:r>
              </a:p>
            </p:txBody>
          </p:sp>
          <p:grpSp>
            <p:nvGrpSpPr>
              <p:cNvPr id="102" name="Picture 18">
                <a:extLst>
                  <a:ext uri="{FF2B5EF4-FFF2-40B4-BE49-F238E27FC236}">
                    <a16:creationId xmlns:a16="http://schemas.microsoft.com/office/drawing/2014/main" id="{3173EEA9-E5F8-2818-32D2-49836CDE78F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754367" y="12714417"/>
                <a:ext cx="1348971" cy="261906"/>
                <a:chOff x="6649536" y="1998954"/>
                <a:chExt cx="721511" cy="140083"/>
              </a:xfrm>
              <a:grpFill/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1226F57C-6232-1AB3-7B5F-BEF53325E1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49536" y="1998954"/>
                  <a:ext cx="137734" cy="140083"/>
                </a:xfrm>
                <a:custGeom>
                  <a:avLst/>
                  <a:gdLst>
                    <a:gd name="connsiteX0" fmla="*/ 59299 w 137734"/>
                    <a:gd name="connsiteY0" fmla="*/ 130713 h 140083"/>
                    <a:gd name="connsiteX1" fmla="*/ 88831 w 137734"/>
                    <a:gd name="connsiteY1" fmla="*/ 78692 h 140083"/>
                    <a:gd name="connsiteX2" fmla="*/ 68867 w 137734"/>
                    <a:gd name="connsiteY2" fmla="*/ 78692 h 140083"/>
                    <a:gd name="connsiteX3" fmla="*/ 78672 w 137734"/>
                    <a:gd name="connsiteY3" fmla="*/ 61272 h 140083"/>
                    <a:gd name="connsiteX4" fmla="*/ 125331 w 137734"/>
                    <a:gd name="connsiteY4" fmla="*/ 61272 h 140083"/>
                    <a:gd name="connsiteX5" fmla="*/ 115527 w 137734"/>
                    <a:gd name="connsiteY5" fmla="*/ 78692 h 140083"/>
                    <a:gd name="connsiteX6" fmla="*/ 98753 w 137734"/>
                    <a:gd name="connsiteY6" fmla="*/ 78692 h 140083"/>
                    <a:gd name="connsiteX7" fmla="*/ 68867 w 137734"/>
                    <a:gd name="connsiteY7" fmla="*/ 131314 h 140083"/>
                    <a:gd name="connsiteX8" fmla="*/ 129230 w 137734"/>
                    <a:gd name="connsiteY8" fmla="*/ 69922 h 140083"/>
                    <a:gd name="connsiteX9" fmla="*/ 68867 w 137734"/>
                    <a:gd name="connsiteY9" fmla="*/ 8530 h 140083"/>
                    <a:gd name="connsiteX10" fmla="*/ 61898 w 137734"/>
                    <a:gd name="connsiteY10" fmla="*/ 8770 h 140083"/>
                    <a:gd name="connsiteX11" fmla="*/ 32366 w 137734"/>
                    <a:gd name="connsiteY11" fmla="*/ 60791 h 140083"/>
                    <a:gd name="connsiteX12" fmla="*/ 69104 w 137734"/>
                    <a:gd name="connsiteY12" fmla="*/ 60791 h 140083"/>
                    <a:gd name="connsiteX13" fmla="*/ 59299 w 137734"/>
                    <a:gd name="connsiteY13" fmla="*/ 78452 h 140083"/>
                    <a:gd name="connsiteX14" fmla="*/ 12285 w 137734"/>
                    <a:gd name="connsiteY14" fmla="*/ 78452 h 140083"/>
                    <a:gd name="connsiteX15" fmla="*/ 50322 w 137734"/>
                    <a:gd name="connsiteY15" fmla="*/ 11654 h 140083"/>
                    <a:gd name="connsiteX16" fmla="*/ 8387 w 137734"/>
                    <a:gd name="connsiteY16" fmla="*/ 69802 h 140083"/>
                    <a:gd name="connsiteX17" fmla="*/ 59299 w 137734"/>
                    <a:gd name="connsiteY17" fmla="*/ 130713 h 140083"/>
                    <a:gd name="connsiteX18" fmla="*/ 68867 w 137734"/>
                    <a:gd name="connsiteY18" fmla="*/ 0 h 140083"/>
                    <a:gd name="connsiteX19" fmla="*/ 137735 w 137734"/>
                    <a:gd name="connsiteY19" fmla="*/ 70042 h 140083"/>
                    <a:gd name="connsiteX20" fmla="*/ 68867 w 137734"/>
                    <a:gd name="connsiteY20" fmla="*/ 140084 h 140083"/>
                    <a:gd name="connsiteX21" fmla="*/ 0 w 137734"/>
                    <a:gd name="connsiteY21" fmla="*/ 70042 h 140083"/>
                    <a:gd name="connsiteX22" fmla="*/ 68867 w 137734"/>
                    <a:gd name="connsiteY22" fmla="*/ 0 h 140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7734" h="140083">
                      <a:moveTo>
                        <a:pt x="59299" y="130713"/>
                      </a:moveTo>
                      <a:lnTo>
                        <a:pt x="88831" y="78692"/>
                      </a:lnTo>
                      <a:lnTo>
                        <a:pt x="68867" y="78692"/>
                      </a:lnTo>
                      <a:lnTo>
                        <a:pt x="78672" y="61272"/>
                      </a:lnTo>
                      <a:lnTo>
                        <a:pt x="125331" y="61272"/>
                      </a:lnTo>
                      <a:lnTo>
                        <a:pt x="115527" y="78692"/>
                      </a:lnTo>
                      <a:lnTo>
                        <a:pt x="98753" y="78692"/>
                      </a:lnTo>
                      <a:lnTo>
                        <a:pt x="68867" y="131314"/>
                      </a:lnTo>
                      <a:cubicBezTo>
                        <a:pt x="102179" y="131314"/>
                        <a:pt x="129230" y="103561"/>
                        <a:pt x="129230" y="69922"/>
                      </a:cubicBezTo>
                      <a:cubicBezTo>
                        <a:pt x="129230" y="36282"/>
                        <a:pt x="101824" y="8530"/>
                        <a:pt x="68867" y="8530"/>
                      </a:cubicBezTo>
                      <a:cubicBezTo>
                        <a:pt x="66269" y="8530"/>
                        <a:pt x="64024" y="8530"/>
                        <a:pt x="61898" y="8770"/>
                      </a:cubicBezTo>
                      <a:lnTo>
                        <a:pt x="32366" y="60791"/>
                      </a:lnTo>
                      <a:lnTo>
                        <a:pt x="69104" y="60791"/>
                      </a:lnTo>
                      <a:lnTo>
                        <a:pt x="59299" y="78452"/>
                      </a:lnTo>
                      <a:lnTo>
                        <a:pt x="12285" y="78452"/>
                      </a:lnTo>
                      <a:lnTo>
                        <a:pt x="50322" y="11654"/>
                      </a:lnTo>
                      <a:cubicBezTo>
                        <a:pt x="26224" y="19703"/>
                        <a:pt x="8387" y="42650"/>
                        <a:pt x="8387" y="69802"/>
                      </a:cubicBezTo>
                      <a:cubicBezTo>
                        <a:pt x="8505" y="100317"/>
                        <a:pt x="30476" y="125907"/>
                        <a:pt x="59299" y="130713"/>
                      </a:cubicBezTo>
                      <a:moveTo>
                        <a:pt x="68867" y="0"/>
                      </a:moveTo>
                      <a:cubicBezTo>
                        <a:pt x="106668" y="0"/>
                        <a:pt x="137735" y="31357"/>
                        <a:pt x="137735" y="70042"/>
                      </a:cubicBezTo>
                      <a:cubicBezTo>
                        <a:pt x="137735" y="108727"/>
                        <a:pt x="106668" y="140084"/>
                        <a:pt x="68867" y="140084"/>
                      </a:cubicBezTo>
                      <a:cubicBezTo>
                        <a:pt x="30831" y="140084"/>
                        <a:pt x="0" y="108487"/>
                        <a:pt x="0" y="70042"/>
                      </a:cubicBezTo>
                      <a:cubicBezTo>
                        <a:pt x="0" y="31357"/>
                        <a:pt x="30831" y="0"/>
                        <a:pt x="68867" y="0"/>
                      </a:cubicBezTo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0E298F3-AB9F-1FD3-B511-B14FD12D08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821763" y="2028749"/>
                  <a:ext cx="549284" cy="76649"/>
                </a:xfrm>
                <a:custGeom>
                  <a:avLst/>
                  <a:gdLst>
                    <a:gd name="connsiteX0" fmla="*/ 514083 w 549284"/>
                    <a:gd name="connsiteY0" fmla="*/ 44452 h 76649"/>
                    <a:gd name="connsiteX1" fmla="*/ 528377 w 549284"/>
                    <a:gd name="connsiteY1" fmla="*/ 32198 h 76649"/>
                    <a:gd name="connsiteX2" fmla="*/ 536646 w 549284"/>
                    <a:gd name="connsiteY2" fmla="*/ 40848 h 76649"/>
                    <a:gd name="connsiteX3" fmla="*/ 536409 w 549284"/>
                    <a:gd name="connsiteY3" fmla="*/ 44452 h 76649"/>
                    <a:gd name="connsiteX4" fmla="*/ 514083 w 549284"/>
                    <a:gd name="connsiteY4" fmla="*/ 44452 h 76649"/>
                    <a:gd name="connsiteX5" fmla="*/ 547986 w 549284"/>
                    <a:gd name="connsiteY5" fmla="*/ 53463 h 76649"/>
                    <a:gd name="connsiteX6" fmla="*/ 549285 w 549284"/>
                    <a:gd name="connsiteY6" fmla="*/ 41929 h 76649"/>
                    <a:gd name="connsiteX7" fmla="*/ 528259 w 549284"/>
                    <a:gd name="connsiteY7" fmla="*/ 22226 h 76649"/>
                    <a:gd name="connsiteX8" fmla="*/ 499436 w 549284"/>
                    <a:gd name="connsiteY8" fmla="*/ 53823 h 76649"/>
                    <a:gd name="connsiteX9" fmla="*/ 523888 w 549284"/>
                    <a:gd name="connsiteY9" fmla="*/ 76409 h 76649"/>
                    <a:gd name="connsiteX10" fmla="*/ 540071 w 549284"/>
                    <a:gd name="connsiteY10" fmla="*/ 73526 h 76649"/>
                    <a:gd name="connsiteX11" fmla="*/ 541607 w 549284"/>
                    <a:gd name="connsiteY11" fmla="*/ 62834 h 76649"/>
                    <a:gd name="connsiteX12" fmla="*/ 526014 w 549284"/>
                    <a:gd name="connsiteY12" fmla="*/ 66678 h 76649"/>
                    <a:gd name="connsiteX13" fmla="*/ 512075 w 549284"/>
                    <a:gd name="connsiteY13" fmla="*/ 53823 h 76649"/>
                    <a:gd name="connsiteX14" fmla="*/ 547986 w 549284"/>
                    <a:gd name="connsiteY14" fmla="*/ 53463 h 76649"/>
                    <a:gd name="connsiteX15" fmla="*/ 547986 w 549284"/>
                    <a:gd name="connsiteY15" fmla="*/ 53463 h 76649"/>
                    <a:gd name="connsiteX16" fmla="*/ 459155 w 549284"/>
                    <a:gd name="connsiteY16" fmla="*/ 44452 h 76649"/>
                    <a:gd name="connsiteX17" fmla="*/ 473448 w 549284"/>
                    <a:gd name="connsiteY17" fmla="*/ 32198 h 76649"/>
                    <a:gd name="connsiteX18" fmla="*/ 481717 w 549284"/>
                    <a:gd name="connsiteY18" fmla="*/ 40848 h 76649"/>
                    <a:gd name="connsiteX19" fmla="*/ 481481 w 549284"/>
                    <a:gd name="connsiteY19" fmla="*/ 44452 h 76649"/>
                    <a:gd name="connsiteX20" fmla="*/ 459155 w 549284"/>
                    <a:gd name="connsiteY20" fmla="*/ 44452 h 76649"/>
                    <a:gd name="connsiteX21" fmla="*/ 493411 w 549284"/>
                    <a:gd name="connsiteY21" fmla="*/ 53463 h 76649"/>
                    <a:gd name="connsiteX22" fmla="*/ 494711 w 549284"/>
                    <a:gd name="connsiteY22" fmla="*/ 41929 h 76649"/>
                    <a:gd name="connsiteX23" fmla="*/ 473684 w 549284"/>
                    <a:gd name="connsiteY23" fmla="*/ 22226 h 76649"/>
                    <a:gd name="connsiteX24" fmla="*/ 444862 w 549284"/>
                    <a:gd name="connsiteY24" fmla="*/ 53823 h 76649"/>
                    <a:gd name="connsiteX25" fmla="*/ 469314 w 549284"/>
                    <a:gd name="connsiteY25" fmla="*/ 76409 h 76649"/>
                    <a:gd name="connsiteX26" fmla="*/ 485497 w 549284"/>
                    <a:gd name="connsiteY26" fmla="*/ 73526 h 76649"/>
                    <a:gd name="connsiteX27" fmla="*/ 487033 w 549284"/>
                    <a:gd name="connsiteY27" fmla="*/ 62834 h 76649"/>
                    <a:gd name="connsiteX28" fmla="*/ 471440 w 549284"/>
                    <a:gd name="connsiteY28" fmla="*/ 66678 h 76649"/>
                    <a:gd name="connsiteX29" fmla="*/ 457501 w 549284"/>
                    <a:gd name="connsiteY29" fmla="*/ 53823 h 76649"/>
                    <a:gd name="connsiteX30" fmla="*/ 493411 w 549284"/>
                    <a:gd name="connsiteY30" fmla="*/ 53463 h 76649"/>
                    <a:gd name="connsiteX31" fmla="*/ 493411 w 549284"/>
                    <a:gd name="connsiteY31" fmla="*/ 53463 h 76649"/>
                    <a:gd name="connsiteX32" fmla="*/ 405526 w 549284"/>
                    <a:gd name="connsiteY32" fmla="*/ 75088 h 76649"/>
                    <a:gd name="connsiteX33" fmla="*/ 418874 w 549284"/>
                    <a:gd name="connsiteY33" fmla="*/ 75088 h 76649"/>
                    <a:gd name="connsiteX34" fmla="*/ 423717 w 549284"/>
                    <a:gd name="connsiteY34" fmla="*/ 51901 h 76649"/>
                    <a:gd name="connsiteX35" fmla="*/ 439310 w 549284"/>
                    <a:gd name="connsiteY35" fmla="*/ 35201 h 76649"/>
                    <a:gd name="connsiteX36" fmla="*/ 444389 w 549284"/>
                    <a:gd name="connsiteY36" fmla="*/ 35802 h 76649"/>
                    <a:gd name="connsiteX37" fmla="*/ 447224 w 549284"/>
                    <a:gd name="connsiteY37" fmla="*/ 22586 h 76649"/>
                    <a:gd name="connsiteX38" fmla="*/ 442145 w 549284"/>
                    <a:gd name="connsiteY38" fmla="*/ 21986 h 76649"/>
                    <a:gd name="connsiteX39" fmla="*/ 427261 w 549284"/>
                    <a:gd name="connsiteY39" fmla="*/ 32919 h 76649"/>
                    <a:gd name="connsiteX40" fmla="*/ 427025 w 549284"/>
                    <a:gd name="connsiteY40" fmla="*/ 32919 h 76649"/>
                    <a:gd name="connsiteX41" fmla="*/ 428915 w 549284"/>
                    <a:gd name="connsiteY41" fmla="*/ 23187 h 76649"/>
                    <a:gd name="connsiteX42" fmla="*/ 416275 w 549284"/>
                    <a:gd name="connsiteY42" fmla="*/ 23187 h 76649"/>
                    <a:gd name="connsiteX43" fmla="*/ 414976 w 549284"/>
                    <a:gd name="connsiteY43" fmla="*/ 29915 h 76649"/>
                    <a:gd name="connsiteX44" fmla="*/ 405526 w 549284"/>
                    <a:gd name="connsiteY44" fmla="*/ 75088 h 76649"/>
                    <a:gd name="connsiteX45" fmla="*/ 370324 w 549284"/>
                    <a:gd name="connsiteY45" fmla="*/ 33519 h 76649"/>
                    <a:gd name="connsiteX46" fmla="*/ 379893 w 549284"/>
                    <a:gd name="connsiteY46" fmla="*/ 33519 h 76649"/>
                    <a:gd name="connsiteX47" fmla="*/ 376113 w 549284"/>
                    <a:gd name="connsiteY47" fmla="*/ 50940 h 76649"/>
                    <a:gd name="connsiteX48" fmla="*/ 374577 w 549284"/>
                    <a:gd name="connsiteY48" fmla="*/ 62954 h 76649"/>
                    <a:gd name="connsiteX49" fmla="*/ 389815 w 549284"/>
                    <a:gd name="connsiteY49" fmla="*/ 76530 h 76649"/>
                    <a:gd name="connsiteX50" fmla="*/ 396785 w 549284"/>
                    <a:gd name="connsiteY50" fmla="*/ 75208 h 76649"/>
                    <a:gd name="connsiteX51" fmla="*/ 399029 w 549284"/>
                    <a:gd name="connsiteY51" fmla="*/ 64876 h 76649"/>
                    <a:gd name="connsiteX52" fmla="*/ 392650 w 549284"/>
                    <a:gd name="connsiteY52" fmla="*/ 66197 h 76649"/>
                    <a:gd name="connsiteX53" fmla="*/ 387571 w 549284"/>
                    <a:gd name="connsiteY53" fmla="*/ 61031 h 76649"/>
                    <a:gd name="connsiteX54" fmla="*/ 388161 w 549284"/>
                    <a:gd name="connsiteY54" fmla="*/ 55865 h 76649"/>
                    <a:gd name="connsiteX55" fmla="*/ 393005 w 549284"/>
                    <a:gd name="connsiteY55" fmla="*/ 33279 h 76649"/>
                    <a:gd name="connsiteX56" fmla="*/ 404817 w 549284"/>
                    <a:gd name="connsiteY56" fmla="*/ 33279 h 76649"/>
                    <a:gd name="connsiteX57" fmla="*/ 407062 w 549284"/>
                    <a:gd name="connsiteY57" fmla="*/ 23548 h 76649"/>
                    <a:gd name="connsiteX58" fmla="*/ 395249 w 549284"/>
                    <a:gd name="connsiteY58" fmla="*/ 23548 h 76649"/>
                    <a:gd name="connsiteX59" fmla="*/ 398438 w 549284"/>
                    <a:gd name="connsiteY59" fmla="*/ 8049 h 76649"/>
                    <a:gd name="connsiteX60" fmla="*/ 384263 w 549284"/>
                    <a:gd name="connsiteY60" fmla="*/ 12855 h 76649"/>
                    <a:gd name="connsiteX61" fmla="*/ 382019 w 549284"/>
                    <a:gd name="connsiteY61" fmla="*/ 23548 h 76649"/>
                    <a:gd name="connsiteX62" fmla="*/ 372451 w 549284"/>
                    <a:gd name="connsiteY62" fmla="*/ 23548 h 76649"/>
                    <a:gd name="connsiteX63" fmla="*/ 370324 w 549284"/>
                    <a:gd name="connsiteY63" fmla="*/ 33519 h 76649"/>
                    <a:gd name="connsiteX64" fmla="*/ 370324 w 549284"/>
                    <a:gd name="connsiteY64" fmla="*/ 33519 h 76649"/>
                    <a:gd name="connsiteX65" fmla="*/ 336422 w 549284"/>
                    <a:gd name="connsiteY65" fmla="*/ 32919 h 76649"/>
                    <a:gd name="connsiteX66" fmla="*/ 345990 w 549284"/>
                    <a:gd name="connsiteY66" fmla="*/ 45173 h 76649"/>
                    <a:gd name="connsiteX67" fmla="*/ 330398 w 549284"/>
                    <a:gd name="connsiteY67" fmla="*/ 66077 h 76649"/>
                    <a:gd name="connsiteX68" fmla="*/ 322483 w 549284"/>
                    <a:gd name="connsiteY68" fmla="*/ 53823 h 76649"/>
                    <a:gd name="connsiteX69" fmla="*/ 336422 w 549284"/>
                    <a:gd name="connsiteY69" fmla="*/ 32919 h 76649"/>
                    <a:gd name="connsiteX70" fmla="*/ 356386 w 549284"/>
                    <a:gd name="connsiteY70" fmla="*/ 0 h 76649"/>
                    <a:gd name="connsiteX71" fmla="*/ 350007 w 549284"/>
                    <a:gd name="connsiteY71" fmla="*/ 29675 h 76649"/>
                    <a:gd name="connsiteX72" fmla="*/ 334414 w 549284"/>
                    <a:gd name="connsiteY72" fmla="*/ 22346 h 76649"/>
                    <a:gd name="connsiteX73" fmla="*/ 308663 w 549284"/>
                    <a:gd name="connsiteY73" fmla="*/ 55024 h 76649"/>
                    <a:gd name="connsiteX74" fmla="*/ 326145 w 549284"/>
                    <a:gd name="connsiteY74" fmla="*/ 76650 h 76649"/>
                    <a:gd name="connsiteX75" fmla="*/ 342565 w 549284"/>
                    <a:gd name="connsiteY75" fmla="*/ 68000 h 76649"/>
                    <a:gd name="connsiteX76" fmla="*/ 342801 w 549284"/>
                    <a:gd name="connsiteY76" fmla="*/ 68000 h 76649"/>
                    <a:gd name="connsiteX77" fmla="*/ 341502 w 549284"/>
                    <a:gd name="connsiteY77" fmla="*/ 75809 h 76649"/>
                    <a:gd name="connsiteX78" fmla="*/ 353905 w 549284"/>
                    <a:gd name="connsiteY78" fmla="*/ 75809 h 76649"/>
                    <a:gd name="connsiteX79" fmla="*/ 355795 w 549284"/>
                    <a:gd name="connsiteY79" fmla="*/ 64516 h 76649"/>
                    <a:gd name="connsiteX80" fmla="*/ 369379 w 549284"/>
                    <a:gd name="connsiteY80" fmla="*/ 601 h 76649"/>
                    <a:gd name="connsiteX81" fmla="*/ 356386 w 549284"/>
                    <a:gd name="connsiteY81" fmla="*/ 0 h 76649"/>
                    <a:gd name="connsiteX82" fmla="*/ 246647 w 549284"/>
                    <a:gd name="connsiteY82" fmla="*/ 75088 h 76649"/>
                    <a:gd name="connsiteX83" fmla="*/ 259995 w 549284"/>
                    <a:gd name="connsiteY83" fmla="*/ 75088 h 76649"/>
                    <a:gd name="connsiteX84" fmla="*/ 265429 w 549284"/>
                    <a:gd name="connsiteY84" fmla="*/ 48897 h 76649"/>
                    <a:gd name="connsiteX85" fmla="*/ 279722 w 549284"/>
                    <a:gd name="connsiteY85" fmla="*/ 32438 h 76649"/>
                    <a:gd name="connsiteX86" fmla="*/ 286928 w 549284"/>
                    <a:gd name="connsiteY86" fmla="*/ 39526 h 76649"/>
                    <a:gd name="connsiteX87" fmla="*/ 285392 w 549284"/>
                    <a:gd name="connsiteY87" fmla="*/ 50459 h 76649"/>
                    <a:gd name="connsiteX88" fmla="*/ 280313 w 549284"/>
                    <a:gd name="connsiteY88" fmla="*/ 74968 h 76649"/>
                    <a:gd name="connsiteX89" fmla="*/ 293661 w 549284"/>
                    <a:gd name="connsiteY89" fmla="*/ 74968 h 76649"/>
                    <a:gd name="connsiteX90" fmla="*/ 299095 w 549284"/>
                    <a:gd name="connsiteY90" fmla="*/ 49858 h 76649"/>
                    <a:gd name="connsiteX91" fmla="*/ 300630 w 549284"/>
                    <a:gd name="connsiteY91" fmla="*/ 38565 h 76649"/>
                    <a:gd name="connsiteX92" fmla="*/ 284211 w 549284"/>
                    <a:gd name="connsiteY92" fmla="*/ 22106 h 76649"/>
                    <a:gd name="connsiteX93" fmla="*/ 269917 w 549284"/>
                    <a:gd name="connsiteY93" fmla="*/ 28233 h 76649"/>
                    <a:gd name="connsiteX94" fmla="*/ 269681 w 549284"/>
                    <a:gd name="connsiteY94" fmla="*/ 28233 h 76649"/>
                    <a:gd name="connsiteX95" fmla="*/ 270626 w 549284"/>
                    <a:gd name="connsiteY95" fmla="*/ 23067 h 76649"/>
                    <a:gd name="connsiteX96" fmla="*/ 257632 w 549284"/>
                    <a:gd name="connsiteY96" fmla="*/ 23067 h 76649"/>
                    <a:gd name="connsiteX97" fmla="*/ 256333 w 549284"/>
                    <a:gd name="connsiteY97" fmla="*/ 30396 h 76649"/>
                    <a:gd name="connsiteX98" fmla="*/ 246647 w 549284"/>
                    <a:gd name="connsiteY98" fmla="*/ 75088 h 76649"/>
                    <a:gd name="connsiteX99" fmla="*/ 246647 w 549284"/>
                    <a:gd name="connsiteY99" fmla="*/ 75088 h 76649"/>
                    <a:gd name="connsiteX100" fmla="*/ 231999 w 549284"/>
                    <a:gd name="connsiteY100" fmla="*/ 14056 h 76649"/>
                    <a:gd name="connsiteX101" fmla="*/ 245347 w 549284"/>
                    <a:gd name="connsiteY101" fmla="*/ 14056 h 76649"/>
                    <a:gd name="connsiteX102" fmla="*/ 248182 w 549284"/>
                    <a:gd name="connsiteY102" fmla="*/ 1201 h 76649"/>
                    <a:gd name="connsiteX103" fmla="*/ 234834 w 549284"/>
                    <a:gd name="connsiteY103" fmla="*/ 1201 h 76649"/>
                    <a:gd name="connsiteX104" fmla="*/ 231999 w 549284"/>
                    <a:gd name="connsiteY104" fmla="*/ 14056 h 76649"/>
                    <a:gd name="connsiteX105" fmla="*/ 219005 w 549284"/>
                    <a:gd name="connsiteY105" fmla="*/ 75088 h 76649"/>
                    <a:gd name="connsiteX106" fmla="*/ 232235 w 549284"/>
                    <a:gd name="connsiteY106" fmla="*/ 75088 h 76649"/>
                    <a:gd name="connsiteX107" fmla="*/ 242985 w 549284"/>
                    <a:gd name="connsiteY107" fmla="*/ 23427 h 76649"/>
                    <a:gd name="connsiteX108" fmla="*/ 229637 w 549284"/>
                    <a:gd name="connsiteY108" fmla="*/ 23427 h 76649"/>
                    <a:gd name="connsiteX109" fmla="*/ 219005 w 549284"/>
                    <a:gd name="connsiteY109" fmla="*/ 75088 h 76649"/>
                    <a:gd name="connsiteX110" fmla="*/ 126985 w 549284"/>
                    <a:gd name="connsiteY110" fmla="*/ 75088 h 76649"/>
                    <a:gd name="connsiteX111" fmla="*/ 139979 w 549284"/>
                    <a:gd name="connsiteY111" fmla="*/ 75088 h 76649"/>
                    <a:gd name="connsiteX112" fmla="*/ 152619 w 549284"/>
                    <a:gd name="connsiteY112" fmla="*/ 17060 h 76649"/>
                    <a:gd name="connsiteX113" fmla="*/ 152855 w 549284"/>
                    <a:gd name="connsiteY113" fmla="*/ 17060 h 76649"/>
                    <a:gd name="connsiteX114" fmla="*/ 158289 w 549284"/>
                    <a:gd name="connsiteY114" fmla="*/ 75088 h 76649"/>
                    <a:gd name="connsiteX115" fmla="*/ 171637 w 549284"/>
                    <a:gd name="connsiteY115" fmla="*/ 75088 h 76649"/>
                    <a:gd name="connsiteX116" fmla="*/ 202822 w 549284"/>
                    <a:gd name="connsiteY116" fmla="*/ 17060 h 76649"/>
                    <a:gd name="connsiteX117" fmla="*/ 203058 w 549284"/>
                    <a:gd name="connsiteY117" fmla="*/ 17060 h 76649"/>
                    <a:gd name="connsiteX118" fmla="*/ 190064 w 549284"/>
                    <a:gd name="connsiteY118" fmla="*/ 75088 h 76649"/>
                    <a:gd name="connsiteX119" fmla="*/ 204712 w 549284"/>
                    <a:gd name="connsiteY119" fmla="*/ 75088 h 76649"/>
                    <a:gd name="connsiteX120" fmla="*/ 219360 w 549284"/>
                    <a:gd name="connsiteY120" fmla="*/ 5046 h 76649"/>
                    <a:gd name="connsiteX121" fmla="*/ 196561 w 549284"/>
                    <a:gd name="connsiteY121" fmla="*/ 5046 h 76649"/>
                    <a:gd name="connsiteX122" fmla="*/ 169274 w 549284"/>
                    <a:gd name="connsiteY122" fmla="*/ 55745 h 76649"/>
                    <a:gd name="connsiteX123" fmla="*/ 169038 w 549284"/>
                    <a:gd name="connsiteY123" fmla="*/ 55745 h 76649"/>
                    <a:gd name="connsiteX124" fmla="*/ 164195 w 549284"/>
                    <a:gd name="connsiteY124" fmla="*/ 5406 h 76649"/>
                    <a:gd name="connsiteX125" fmla="*/ 141278 w 549284"/>
                    <a:gd name="connsiteY125" fmla="*/ 5406 h 76649"/>
                    <a:gd name="connsiteX126" fmla="*/ 126985 w 549284"/>
                    <a:gd name="connsiteY126" fmla="*/ 75088 h 76649"/>
                    <a:gd name="connsiteX127" fmla="*/ 98044 w 549284"/>
                    <a:gd name="connsiteY127" fmla="*/ 75088 h 76649"/>
                    <a:gd name="connsiteX128" fmla="*/ 112338 w 549284"/>
                    <a:gd name="connsiteY128" fmla="*/ 75088 h 76649"/>
                    <a:gd name="connsiteX129" fmla="*/ 126985 w 549284"/>
                    <a:gd name="connsiteY129" fmla="*/ 5046 h 76649"/>
                    <a:gd name="connsiteX130" fmla="*/ 112692 w 549284"/>
                    <a:gd name="connsiteY130" fmla="*/ 5046 h 76649"/>
                    <a:gd name="connsiteX131" fmla="*/ 98044 w 549284"/>
                    <a:gd name="connsiteY131" fmla="*/ 75088 h 76649"/>
                    <a:gd name="connsiteX132" fmla="*/ 49849 w 549284"/>
                    <a:gd name="connsiteY132" fmla="*/ 16459 h 76649"/>
                    <a:gd name="connsiteX133" fmla="*/ 69222 w 549284"/>
                    <a:gd name="connsiteY133" fmla="*/ 16459 h 76649"/>
                    <a:gd name="connsiteX134" fmla="*/ 56819 w 549284"/>
                    <a:gd name="connsiteY134" fmla="*/ 75208 h 76649"/>
                    <a:gd name="connsiteX135" fmla="*/ 71112 w 549284"/>
                    <a:gd name="connsiteY135" fmla="*/ 75208 h 76649"/>
                    <a:gd name="connsiteX136" fmla="*/ 83515 w 549284"/>
                    <a:gd name="connsiteY136" fmla="*/ 16099 h 76649"/>
                    <a:gd name="connsiteX137" fmla="*/ 102888 w 549284"/>
                    <a:gd name="connsiteY137" fmla="*/ 16099 h 76649"/>
                    <a:gd name="connsiteX138" fmla="*/ 105132 w 549284"/>
                    <a:gd name="connsiteY138" fmla="*/ 5166 h 76649"/>
                    <a:gd name="connsiteX139" fmla="*/ 52448 w 549284"/>
                    <a:gd name="connsiteY139" fmla="*/ 5166 h 76649"/>
                    <a:gd name="connsiteX140" fmla="*/ 49849 w 549284"/>
                    <a:gd name="connsiteY140" fmla="*/ 16459 h 76649"/>
                    <a:gd name="connsiteX141" fmla="*/ 0 w 549284"/>
                    <a:gd name="connsiteY141" fmla="*/ 75088 h 76649"/>
                    <a:gd name="connsiteX142" fmla="*/ 40635 w 549284"/>
                    <a:gd name="connsiteY142" fmla="*/ 75088 h 76649"/>
                    <a:gd name="connsiteX143" fmla="*/ 42880 w 549284"/>
                    <a:gd name="connsiteY143" fmla="*/ 64155 h 76649"/>
                    <a:gd name="connsiteX144" fmla="*/ 15947 w 549284"/>
                    <a:gd name="connsiteY144" fmla="*/ 64155 h 76649"/>
                    <a:gd name="connsiteX145" fmla="*/ 28350 w 549284"/>
                    <a:gd name="connsiteY145" fmla="*/ 5046 h 76649"/>
                    <a:gd name="connsiteX146" fmla="*/ 14411 w 549284"/>
                    <a:gd name="connsiteY146" fmla="*/ 5046 h 76649"/>
                    <a:gd name="connsiteX147" fmla="*/ 0 w 549284"/>
                    <a:gd name="connsiteY147" fmla="*/ 75088 h 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9284" h="76649">
                      <a:moveTo>
                        <a:pt x="514083" y="44452"/>
                      </a:moveTo>
                      <a:cubicBezTo>
                        <a:pt x="516682" y="37364"/>
                        <a:pt x="520108" y="32198"/>
                        <a:pt x="528377" y="32198"/>
                      </a:cubicBezTo>
                      <a:cubicBezTo>
                        <a:pt x="533811" y="32198"/>
                        <a:pt x="536646" y="35441"/>
                        <a:pt x="536646" y="40848"/>
                      </a:cubicBezTo>
                      <a:cubicBezTo>
                        <a:pt x="536646" y="42169"/>
                        <a:pt x="536646" y="43130"/>
                        <a:pt x="536409" y="44452"/>
                      </a:cubicBezTo>
                      <a:cubicBezTo>
                        <a:pt x="536646" y="44452"/>
                        <a:pt x="514083" y="44452"/>
                        <a:pt x="514083" y="44452"/>
                      </a:cubicBezTo>
                      <a:close/>
                      <a:moveTo>
                        <a:pt x="547986" y="53463"/>
                      </a:moveTo>
                      <a:cubicBezTo>
                        <a:pt x="548576" y="49618"/>
                        <a:pt x="549285" y="45653"/>
                        <a:pt x="549285" y="41929"/>
                      </a:cubicBezTo>
                      <a:cubicBezTo>
                        <a:pt x="549285" y="28714"/>
                        <a:pt x="541016" y="22226"/>
                        <a:pt x="528259" y="22226"/>
                      </a:cubicBezTo>
                      <a:cubicBezTo>
                        <a:pt x="511485" y="22226"/>
                        <a:pt x="499436" y="37724"/>
                        <a:pt x="499436" y="53823"/>
                      </a:cubicBezTo>
                      <a:cubicBezTo>
                        <a:pt x="499436" y="69321"/>
                        <a:pt x="509240" y="76409"/>
                        <a:pt x="523888" y="76409"/>
                      </a:cubicBezTo>
                      <a:cubicBezTo>
                        <a:pt x="529322" y="76409"/>
                        <a:pt x="534992" y="75088"/>
                        <a:pt x="540071" y="73526"/>
                      </a:cubicBezTo>
                      <a:lnTo>
                        <a:pt x="541607" y="62834"/>
                      </a:lnTo>
                      <a:cubicBezTo>
                        <a:pt x="536527" y="65116"/>
                        <a:pt x="531448" y="66678"/>
                        <a:pt x="526014" y="66678"/>
                      </a:cubicBezTo>
                      <a:cubicBezTo>
                        <a:pt x="516800" y="66678"/>
                        <a:pt x="512075" y="63074"/>
                        <a:pt x="512075" y="53823"/>
                      </a:cubicBezTo>
                      <a:lnTo>
                        <a:pt x="547986" y="53463"/>
                      </a:lnTo>
                      <a:lnTo>
                        <a:pt x="547986" y="53463"/>
                      </a:lnTo>
                      <a:close/>
                      <a:moveTo>
                        <a:pt x="459155" y="44452"/>
                      </a:moveTo>
                      <a:cubicBezTo>
                        <a:pt x="461754" y="37364"/>
                        <a:pt x="465179" y="32198"/>
                        <a:pt x="473448" y="32198"/>
                      </a:cubicBezTo>
                      <a:cubicBezTo>
                        <a:pt x="478882" y="32198"/>
                        <a:pt x="481717" y="35441"/>
                        <a:pt x="481717" y="40848"/>
                      </a:cubicBezTo>
                      <a:cubicBezTo>
                        <a:pt x="481717" y="42169"/>
                        <a:pt x="481717" y="43130"/>
                        <a:pt x="481481" y="44452"/>
                      </a:cubicBezTo>
                      <a:cubicBezTo>
                        <a:pt x="481717" y="44452"/>
                        <a:pt x="459155" y="44452"/>
                        <a:pt x="459155" y="44452"/>
                      </a:cubicBezTo>
                      <a:close/>
                      <a:moveTo>
                        <a:pt x="493411" y="53463"/>
                      </a:moveTo>
                      <a:cubicBezTo>
                        <a:pt x="494002" y="49618"/>
                        <a:pt x="494711" y="45653"/>
                        <a:pt x="494711" y="41929"/>
                      </a:cubicBezTo>
                      <a:cubicBezTo>
                        <a:pt x="494711" y="28714"/>
                        <a:pt x="486442" y="22226"/>
                        <a:pt x="473684" y="22226"/>
                      </a:cubicBezTo>
                      <a:cubicBezTo>
                        <a:pt x="456911" y="22226"/>
                        <a:pt x="444862" y="37724"/>
                        <a:pt x="444862" y="53823"/>
                      </a:cubicBezTo>
                      <a:cubicBezTo>
                        <a:pt x="444862" y="69321"/>
                        <a:pt x="454666" y="76409"/>
                        <a:pt x="469314" y="76409"/>
                      </a:cubicBezTo>
                      <a:cubicBezTo>
                        <a:pt x="474748" y="76409"/>
                        <a:pt x="480418" y="75088"/>
                        <a:pt x="485497" y="73526"/>
                      </a:cubicBezTo>
                      <a:lnTo>
                        <a:pt x="487033" y="62834"/>
                      </a:lnTo>
                      <a:cubicBezTo>
                        <a:pt x="481953" y="65116"/>
                        <a:pt x="476874" y="66678"/>
                        <a:pt x="471440" y="66678"/>
                      </a:cubicBezTo>
                      <a:cubicBezTo>
                        <a:pt x="462226" y="66678"/>
                        <a:pt x="457501" y="63074"/>
                        <a:pt x="457501" y="53823"/>
                      </a:cubicBezTo>
                      <a:lnTo>
                        <a:pt x="493411" y="53463"/>
                      </a:lnTo>
                      <a:lnTo>
                        <a:pt x="493411" y="53463"/>
                      </a:lnTo>
                      <a:close/>
                      <a:moveTo>
                        <a:pt x="405526" y="75088"/>
                      </a:moveTo>
                      <a:lnTo>
                        <a:pt x="418874" y="75088"/>
                      </a:lnTo>
                      <a:lnTo>
                        <a:pt x="423717" y="51901"/>
                      </a:lnTo>
                      <a:cubicBezTo>
                        <a:pt x="425253" y="43491"/>
                        <a:pt x="430096" y="35201"/>
                        <a:pt x="439310" y="35201"/>
                      </a:cubicBezTo>
                      <a:cubicBezTo>
                        <a:pt x="440845" y="35201"/>
                        <a:pt x="442854" y="35441"/>
                        <a:pt x="444389" y="35802"/>
                      </a:cubicBezTo>
                      <a:lnTo>
                        <a:pt x="447224" y="22586"/>
                      </a:lnTo>
                      <a:cubicBezTo>
                        <a:pt x="445689" y="22346"/>
                        <a:pt x="443681" y="21986"/>
                        <a:pt x="442145" y="21986"/>
                      </a:cubicBezTo>
                      <a:cubicBezTo>
                        <a:pt x="436120" y="21986"/>
                        <a:pt x="429505" y="27152"/>
                        <a:pt x="427261" y="32919"/>
                      </a:cubicBezTo>
                      <a:lnTo>
                        <a:pt x="427025" y="32919"/>
                      </a:lnTo>
                      <a:lnTo>
                        <a:pt x="428915" y="23187"/>
                      </a:lnTo>
                      <a:lnTo>
                        <a:pt x="416275" y="23187"/>
                      </a:lnTo>
                      <a:cubicBezTo>
                        <a:pt x="416039" y="25470"/>
                        <a:pt x="415685" y="28113"/>
                        <a:pt x="414976" y="29915"/>
                      </a:cubicBezTo>
                      <a:lnTo>
                        <a:pt x="405526" y="75088"/>
                      </a:lnTo>
                      <a:close/>
                      <a:moveTo>
                        <a:pt x="370324" y="33519"/>
                      </a:moveTo>
                      <a:lnTo>
                        <a:pt x="379893" y="33519"/>
                      </a:lnTo>
                      <a:lnTo>
                        <a:pt x="376113" y="50940"/>
                      </a:lnTo>
                      <a:cubicBezTo>
                        <a:pt x="375168" y="55145"/>
                        <a:pt x="374577" y="58989"/>
                        <a:pt x="374577" y="62954"/>
                      </a:cubicBezTo>
                      <a:cubicBezTo>
                        <a:pt x="374577" y="72925"/>
                        <a:pt x="380956" y="76530"/>
                        <a:pt x="389815" y="76530"/>
                      </a:cubicBezTo>
                      <a:cubicBezTo>
                        <a:pt x="392060" y="76530"/>
                        <a:pt x="394658" y="75929"/>
                        <a:pt x="396785" y="75208"/>
                      </a:cubicBezTo>
                      <a:lnTo>
                        <a:pt x="399029" y="64876"/>
                      </a:lnTo>
                      <a:cubicBezTo>
                        <a:pt x="397493" y="65477"/>
                        <a:pt x="394895" y="66197"/>
                        <a:pt x="392650" y="66197"/>
                      </a:cubicBezTo>
                      <a:cubicBezTo>
                        <a:pt x="389815" y="66197"/>
                        <a:pt x="387571" y="64275"/>
                        <a:pt x="387571" y="61031"/>
                      </a:cubicBezTo>
                      <a:cubicBezTo>
                        <a:pt x="387571" y="59109"/>
                        <a:pt x="387807" y="57187"/>
                        <a:pt x="388161" y="55865"/>
                      </a:cubicBezTo>
                      <a:lnTo>
                        <a:pt x="393005" y="33279"/>
                      </a:lnTo>
                      <a:lnTo>
                        <a:pt x="404817" y="33279"/>
                      </a:lnTo>
                      <a:lnTo>
                        <a:pt x="407062" y="23548"/>
                      </a:lnTo>
                      <a:lnTo>
                        <a:pt x="395249" y="23548"/>
                      </a:lnTo>
                      <a:lnTo>
                        <a:pt x="398438" y="8049"/>
                      </a:lnTo>
                      <a:lnTo>
                        <a:pt x="384263" y="12855"/>
                      </a:lnTo>
                      <a:lnTo>
                        <a:pt x="382019" y="23548"/>
                      </a:lnTo>
                      <a:lnTo>
                        <a:pt x="372451" y="23548"/>
                      </a:lnTo>
                      <a:lnTo>
                        <a:pt x="370324" y="33519"/>
                      </a:lnTo>
                      <a:lnTo>
                        <a:pt x="370324" y="33519"/>
                      </a:lnTo>
                      <a:close/>
                      <a:moveTo>
                        <a:pt x="336422" y="32919"/>
                      </a:moveTo>
                      <a:cubicBezTo>
                        <a:pt x="343037" y="32919"/>
                        <a:pt x="345990" y="39046"/>
                        <a:pt x="345990" y="45173"/>
                      </a:cubicBezTo>
                      <a:cubicBezTo>
                        <a:pt x="345990" y="54904"/>
                        <a:pt x="340320" y="66077"/>
                        <a:pt x="330398" y="66077"/>
                      </a:cubicBezTo>
                      <a:cubicBezTo>
                        <a:pt x="323783" y="66077"/>
                        <a:pt x="322483" y="58989"/>
                        <a:pt x="322483" y="53823"/>
                      </a:cubicBezTo>
                      <a:cubicBezTo>
                        <a:pt x="322365" y="46014"/>
                        <a:pt x="326854" y="32919"/>
                        <a:pt x="336422" y="32919"/>
                      </a:cubicBezTo>
                      <a:close/>
                      <a:moveTo>
                        <a:pt x="356386" y="0"/>
                      </a:moveTo>
                      <a:lnTo>
                        <a:pt x="350007" y="29675"/>
                      </a:lnTo>
                      <a:cubicBezTo>
                        <a:pt x="345872" y="24749"/>
                        <a:pt x="340793" y="22346"/>
                        <a:pt x="334414" y="22346"/>
                      </a:cubicBezTo>
                      <a:cubicBezTo>
                        <a:pt x="317286" y="22346"/>
                        <a:pt x="308663" y="39406"/>
                        <a:pt x="308663" y="55024"/>
                      </a:cubicBezTo>
                      <a:cubicBezTo>
                        <a:pt x="308663" y="66318"/>
                        <a:pt x="314097" y="76650"/>
                        <a:pt x="326145" y="76650"/>
                      </a:cubicBezTo>
                      <a:cubicBezTo>
                        <a:pt x="333824" y="76650"/>
                        <a:pt x="338785" y="73406"/>
                        <a:pt x="342565" y="68000"/>
                      </a:cubicBezTo>
                      <a:lnTo>
                        <a:pt x="342801" y="68000"/>
                      </a:lnTo>
                      <a:lnTo>
                        <a:pt x="341502" y="75809"/>
                      </a:lnTo>
                      <a:lnTo>
                        <a:pt x="353905" y="75809"/>
                      </a:lnTo>
                      <a:cubicBezTo>
                        <a:pt x="354141" y="73166"/>
                        <a:pt x="354850" y="68720"/>
                        <a:pt x="355795" y="64516"/>
                      </a:cubicBezTo>
                      <a:lnTo>
                        <a:pt x="369379" y="601"/>
                      </a:lnTo>
                      <a:cubicBezTo>
                        <a:pt x="369734" y="0"/>
                        <a:pt x="356386" y="0"/>
                        <a:pt x="356386" y="0"/>
                      </a:cubicBezTo>
                      <a:close/>
                      <a:moveTo>
                        <a:pt x="246647" y="75088"/>
                      </a:moveTo>
                      <a:lnTo>
                        <a:pt x="259995" y="75088"/>
                      </a:lnTo>
                      <a:lnTo>
                        <a:pt x="265429" y="48897"/>
                      </a:lnTo>
                      <a:cubicBezTo>
                        <a:pt x="266964" y="41088"/>
                        <a:pt x="270508" y="32438"/>
                        <a:pt x="279722" y="32438"/>
                      </a:cubicBezTo>
                      <a:cubicBezTo>
                        <a:pt x="283856" y="32438"/>
                        <a:pt x="286928" y="35321"/>
                        <a:pt x="286928" y="39526"/>
                      </a:cubicBezTo>
                      <a:cubicBezTo>
                        <a:pt x="286928" y="43371"/>
                        <a:pt x="286337" y="46855"/>
                        <a:pt x="285392" y="50459"/>
                      </a:cubicBezTo>
                      <a:lnTo>
                        <a:pt x="280313" y="74968"/>
                      </a:lnTo>
                      <a:lnTo>
                        <a:pt x="293661" y="74968"/>
                      </a:lnTo>
                      <a:lnTo>
                        <a:pt x="299095" y="49858"/>
                      </a:lnTo>
                      <a:cubicBezTo>
                        <a:pt x="299685" y="46615"/>
                        <a:pt x="300630" y="42530"/>
                        <a:pt x="300630" y="38565"/>
                      </a:cubicBezTo>
                      <a:cubicBezTo>
                        <a:pt x="300630" y="28233"/>
                        <a:pt x="294015" y="22106"/>
                        <a:pt x="284211" y="22106"/>
                      </a:cubicBezTo>
                      <a:cubicBezTo>
                        <a:pt x="278541" y="22106"/>
                        <a:pt x="273461" y="24989"/>
                        <a:pt x="269917" y="28233"/>
                      </a:cubicBezTo>
                      <a:lnTo>
                        <a:pt x="269681" y="28233"/>
                      </a:lnTo>
                      <a:lnTo>
                        <a:pt x="270626" y="23067"/>
                      </a:lnTo>
                      <a:lnTo>
                        <a:pt x="257632" y="23067"/>
                      </a:lnTo>
                      <a:cubicBezTo>
                        <a:pt x="257396" y="24629"/>
                        <a:pt x="257042" y="27272"/>
                        <a:pt x="256333" y="30396"/>
                      </a:cubicBezTo>
                      <a:lnTo>
                        <a:pt x="246647" y="75088"/>
                      </a:lnTo>
                      <a:lnTo>
                        <a:pt x="246647" y="75088"/>
                      </a:lnTo>
                      <a:close/>
                      <a:moveTo>
                        <a:pt x="231999" y="14056"/>
                      </a:moveTo>
                      <a:lnTo>
                        <a:pt x="245347" y="14056"/>
                      </a:lnTo>
                      <a:lnTo>
                        <a:pt x="248182" y="1201"/>
                      </a:lnTo>
                      <a:lnTo>
                        <a:pt x="234834" y="1201"/>
                      </a:lnTo>
                      <a:lnTo>
                        <a:pt x="231999" y="14056"/>
                      </a:lnTo>
                      <a:close/>
                      <a:moveTo>
                        <a:pt x="219005" y="75088"/>
                      </a:moveTo>
                      <a:lnTo>
                        <a:pt x="232235" y="75088"/>
                      </a:lnTo>
                      <a:lnTo>
                        <a:pt x="242985" y="23427"/>
                      </a:lnTo>
                      <a:lnTo>
                        <a:pt x="229637" y="23427"/>
                      </a:lnTo>
                      <a:lnTo>
                        <a:pt x="219005" y="75088"/>
                      </a:lnTo>
                      <a:close/>
                      <a:moveTo>
                        <a:pt x="126985" y="75088"/>
                      </a:moveTo>
                      <a:lnTo>
                        <a:pt x="139979" y="75088"/>
                      </a:lnTo>
                      <a:lnTo>
                        <a:pt x="152619" y="17060"/>
                      </a:lnTo>
                      <a:lnTo>
                        <a:pt x="152855" y="17060"/>
                      </a:lnTo>
                      <a:lnTo>
                        <a:pt x="158289" y="75088"/>
                      </a:lnTo>
                      <a:lnTo>
                        <a:pt x="171637" y="75088"/>
                      </a:lnTo>
                      <a:lnTo>
                        <a:pt x="202822" y="17060"/>
                      </a:lnTo>
                      <a:lnTo>
                        <a:pt x="203058" y="17060"/>
                      </a:lnTo>
                      <a:lnTo>
                        <a:pt x="190064" y="75088"/>
                      </a:lnTo>
                      <a:lnTo>
                        <a:pt x="204712" y="75088"/>
                      </a:lnTo>
                      <a:lnTo>
                        <a:pt x="219360" y="5046"/>
                      </a:lnTo>
                      <a:lnTo>
                        <a:pt x="196561" y="5046"/>
                      </a:lnTo>
                      <a:lnTo>
                        <a:pt x="169274" y="55745"/>
                      </a:lnTo>
                      <a:lnTo>
                        <a:pt x="169038" y="55745"/>
                      </a:lnTo>
                      <a:lnTo>
                        <a:pt x="164195" y="5406"/>
                      </a:lnTo>
                      <a:lnTo>
                        <a:pt x="141278" y="5406"/>
                      </a:lnTo>
                      <a:lnTo>
                        <a:pt x="126985" y="75088"/>
                      </a:lnTo>
                      <a:close/>
                      <a:moveTo>
                        <a:pt x="98044" y="75088"/>
                      </a:moveTo>
                      <a:lnTo>
                        <a:pt x="112338" y="75088"/>
                      </a:lnTo>
                      <a:lnTo>
                        <a:pt x="126985" y="5046"/>
                      </a:lnTo>
                      <a:lnTo>
                        <a:pt x="112692" y="5046"/>
                      </a:lnTo>
                      <a:lnTo>
                        <a:pt x="98044" y="75088"/>
                      </a:lnTo>
                      <a:close/>
                      <a:moveTo>
                        <a:pt x="49849" y="16459"/>
                      </a:moveTo>
                      <a:lnTo>
                        <a:pt x="69222" y="16459"/>
                      </a:lnTo>
                      <a:lnTo>
                        <a:pt x="56819" y="75208"/>
                      </a:lnTo>
                      <a:lnTo>
                        <a:pt x="71112" y="75208"/>
                      </a:lnTo>
                      <a:lnTo>
                        <a:pt x="83515" y="16099"/>
                      </a:lnTo>
                      <a:lnTo>
                        <a:pt x="102888" y="16099"/>
                      </a:lnTo>
                      <a:lnTo>
                        <a:pt x="105132" y="5166"/>
                      </a:lnTo>
                      <a:lnTo>
                        <a:pt x="52448" y="5166"/>
                      </a:lnTo>
                      <a:lnTo>
                        <a:pt x="49849" y="16459"/>
                      </a:lnTo>
                      <a:close/>
                      <a:moveTo>
                        <a:pt x="0" y="75088"/>
                      </a:moveTo>
                      <a:lnTo>
                        <a:pt x="40635" y="75088"/>
                      </a:lnTo>
                      <a:lnTo>
                        <a:pt x="42880" y="64155"/>
                      </a:lnTo>
                      <a:lnTo>
                        <a:pt x="15947" y="64155"/>
                      </a:lnTo>
                      <a:lnTo>
                        <a:pt x="28350" y="5046"/>
                      </a:lnTo>
                      <a:lnTo>
                        <a:pt x="14411" y="5046"/>
                      </a:lnTo>
                      <a:lnTo>
                        <a:pt x="0" y="7508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2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  <p:grpSp>
            <p:nvGrpSpPr>
              <p:cNvPr id="103" name="Graphic 232" descr="Document outline">
                <a:extLst>
                  <a:ext uri="{FF2B5EF4-FFF2-40B4-BE49-F238E27FC236}">
                    <a16:creationId xmlns:a16="http://schemas.microsoft.com/office/drawing/2014/main" id="{104C086F-2FBD-4090-1033-BD49B20BA39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251935" y="13011214"/>
                <a:ext cx="366898" cy="489198"/>
                <a:chOff x="1824376" y="4387824"/>
                <a:chExt cx="183449" cy="244599"/>
              </a:xfrm>
              <a:grpFill/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F757B21-23D9-A37C-FF02-11F73E17675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49177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FCD157F5-A409-C03F-E112-2E51DA4EE5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467319"/>
                  <a:ext cx="58092" cy="6114"/>
                </a:xfrm>
                <a:custGeom>
                  <a:avLst/>
                  <a:gdLst>
                    <a:gd name="connsiteX0" fmla="*/ 0 w 58092"/>
                    <a:gd name="connsiteY0" fmla="*/ 0 h 6114"/>
                    <a:gd name="connsiteX1" fmla="*/ 58092 w 58092"/>
                    <a:gd name="connsiteY1" fmla="*/ 0 h 6114"/>
                    <a:gd name="connsiteX2" fmla="*/ 58092 w 58092"/>
                    <a:gd name="connsiteY2" fmla="*/ 6115 h 6114"/>
                    <a:gd name="connsiteX3" fmla="*/ 0 w 58092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92" h="6114">
                      <a:moveTo>
                        <a:pt x="0" y="0"/>
                      </a:moveTo>
                      <a:lnTo>
                        <a:pt x="58092" y="0"/>
                      </a:lnTo>
                      <a:lnTo>
                        <a:pt x="58092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B327303A-E104-0DCA-5014-B1CE61B92F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1623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E1DC39B-6F25-4F13-E905-68F66717C4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4069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DD76A08B-64FA-E2AE-FD44-DF6658CEF9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6515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733146F6-814B-592A-0FFF-8F777A7699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4951" y="4589619"/>
                  <a:ext cx="122299" cy="6114"/>
                </a:xfrm>
                <a:custGeom>
                  <a:avLst/>
                  <a:gdLst>
                    <a:gd name="connsiteX0" fmla="*/ 0 w 122299"/>
                    <a:gd name="connsiteY0" fmla="*/ 0 h 6114"/>
                    <a:gd name="connsiteX1" fmla="*/ 122300 w 122299"/>
                    <a:gd name="connsiteY1" fmla="*/ 0 h 6114"/>
                    <a:gd name="connsiteX2" fmla="*/ 122300 w 122299"/>
                    <a:gd name="connsiteY2" fmla="*/ 6115 h 6114"/>
                    <a:gd name="connsiteX3" fmla="*/ 0 w 122299"/>
                    <a:gd name="connsiteY3" fmla="*/ 6115 h 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299" h="6114">
                      <a:moveTo>
                        <a:pt x="0" y="0"/>
                      </a:moveTo>
                      <a:lnTo>
                        <a:pt x="122300" y="0"/>
                      </a:lnTo>
                      <a:lnTo>
                        <a:pt x="122300" y="6115"/>
                      </a:lnTo>
                      <a:lnTo>
                        <a:pt x="0" y="6115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9AED0DB6-3AEE-DEC3-0D13-4C7ED76B2C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24376" y="4387824"/>
                  <a:ext cx="183449" cy="244599"/>
                </a:xfrm>
                <a:custGeom>
                  <a:avLst/>
                  <a:gdLst>
                    <a:gd name="connsiteX0" fmla="*/ 0 w 183449"/>
                    <a:gd name="connsiteY0" fmla="*/ 0 h 244599"/>
                    <a:gd name="connsiteX1" fmla="*/ 0 w 183449"/>
                    <a:gd name="connsiteY1" fmla="*/ 244599 h 244599"/>
                    <a:gd name="connsiteX2" fmla="*/ 183449 w 183449"/>
                    <a:gd name="connsiteY2" fmla="*/ 244599 h 244599"/>
                    <a:gd name="connsiteX3" fmla="*/ 183449 w 183449"/>
                    <a:gd name="connsiteY3" fmla="*/ 65999 h 244599"/>
                    <a:gd name="connsiteX4" fmla="*/ 117450 w 183449"/>
                    <a:gd name="connsiteY4" fmla="*/ 0 h 244599"/>
                    <a:gd name="connsiteX5" fmla="*/ 119294 w 183449"/>
                    <a:gd name="connsiteY5" fmla="*/ 10490 h 244599"/>
                    <a:gd name="connsiteX6" fmla="*/ 172959 w 183449"/>
                    <a:gd name="connsiteY6" fmla="*/ 64155 h 244599"/>
                    <a:gd name="connsiteX7" fmla="*/ 172959 w 183449"/>
                    <a:gd name="connsiteY7" fmla="*/ 64198 h 244599"/>
                    <a:gd name="connsiteX8" fmla="*/ 172938 w 183449"/>
                    <a:gd name="connsiteY8" fmla="*/ 64207 h 244599"/>
                    <a:gd name="connsiteX9" fmla="*/ 119242 w 183449"/>
                    <a:gd name="connsiteY9" fmla="*/ 64207 h 244599"/>
                    <a:gd name="connsiteX10" fmla="*/ 119242 w 183449"/>
                    <a:gd name="connsiteY10" fmla="*/ 10512 h 244599"/>
                    <a:gd name="connsiteX11" fmla="*/ 119273 w 183449"/>
                    <a:gd name="connsiteY11" fmla="*/ 10481 h 244599"/>
                    <a:gd name="connsiteX12" fmla="*/ 119294 w 183449"/>
                    <a:gd name="connsiteY12" fmla="*/ 10490 h 244599"/>
                    <a:gd name="connsiteX13" fmla="*/ 6115 w 183449"/>
                    <a:gd name="connsiteY13" fmla="*/ 238484 h 244599"/>
                    <a:gd name="connsiteX14" fmla="*/ 6115 w 183449"/>
                    <a:gd name="connsiteY14" fmla="*/ 6115 h 244599"/>
                    <a:gd name="connsiteX15" fmla="*/ 113127 w 183449"/>
                    <a:gd name="connsiteY15" fmla="*/ 6115 h 244599"/>
                    <a:gd name="connsiteX16" fmla="*/ 113127 w 183449"/>
                    <a:gd name="connsiteY16" fmla="*/ 70322 h 244599"/>
                    <a:gd name="connsiteX17" fmla="*/ 177334 w 183449"/>
                    <a:gd name="connsiteY17" fmla="*/ 70322 h 244599"/>
                    <a:gd name="connsiteX18" fmla="*/ 177334 w 183449"/>
                    <a:gd name="connsiteY18" fmla="*/ 238484 h 244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83449" h="244599">
                      <a:moveTo>
                        <a:pt x="0" y="0"/>
                      </a:moveTo>
                      <a:lnTo>
                        <a:pt x="0" y="244599"/>
                      </a:lnTo>
                      <a:lnTo>
                        <a:pt x="183449" y="244599"/>
                      </a:lnTo>
                      <a:lnTo>
                        <a:pt x="183449" y="65999"/>
                      </a:lnTo>
                      <a:lnTo>
                        <a:pt x="117450" y="0"/>
                      </a:lnTo>
                      <a:close/>
                      <a:moveTo>
                        <a:pt x="119294" y="10490"/>
                      </a:moveTo>
                      <a:lnTo>
                        <a:pt x="172959" y="64155"/>
                      </a:lnTo>
                      <a:cubicBezTo>
                        <a:pt x="172971" y="64167"/>
                        <a:pt x="172971" y="64187"/>
                        <a:pt x="172959" y="64198"/>
                      </a:cubicBezTo>
                      <a:cubicBezTo>
                        <a:pt x="172953" y="64204"/>
                        <a:pt x="172946" y="64207"/>
                        <a:pt x="172938" y="64207"/>
                      </a:cubicBezTo>
                      <a:lnTo>
                        <a:pt x="119242" y="64207"/>
                      </a:lnTo>
                      <a:lnTo>
                        <a:pt x="119242" y="10512"/>
                      </a:lnTo>
                      <a:cubicBezTo>
                        <a:pt x="119242" y="10495"/>
                        <a:pt x="119256" y="10481"/>
                        <a:pt x="119273" y="10481"/>
                      </a:cubicBezTo>
                      <a:cubicBezTo>
                        <a:pt x="119281" y="10482"/>
                        <a:pt x="119289" y="10485"/>
                        <a:pt x="119294" y="10490"/>
                      </a:cubicBezTo>
                      <a:close/>
                      <a:moveTo>
                        <a:pt x="6115" y="238484"/>
                      </a:moveTo>
                      <a:lnTo>
                        <a:pt x="6115" y="6115"/>
                      </a:lnTo>
                      <a:lnTo>
                        <a:pt x="113127" y="6115"/>
                      </a:lnTo>
                      <a:lnTo>
                        <a:pt x="113127" y="70322"/>
                      </a:lnTo>
                      <a:lnTo>
                        <a:pt x="177334" y="70322"/>
                      </a:lnTo>
                      <a:lnTo>
                        <a:pt x="177334" y="238484"/>
                      </a:lnTo>
                      <a:close/>
                    </a:path>
                  </a:pathLst>
                </a:custGeom>
                <a:grpFill/>
                <a:ln w="297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  <a:sym typeface="Helvetica Neue"/>
                  </a:endParaRPr>
                </a:p>
              </p:txBody>
            </p:sp>
          </p:grp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87292CA-2B8A-3DAB-A844-B8E83C0E8CCE}"/>
                </a:ext>
              </a:extLst>
            </p:cNvPr>
            <p:cNvSpPr>
              <a:spLocks/>
            </p:cNvSpPr>
            <p:nvPr/>
          </p:nvSpPr>
          <p:spPr>
            <a:xfrm>
              <a:off x="1505175" y="2636913"/>
              <a:ext cx="1993675" cy="680198"/>
            </a:xfrm>
            <a:prstGeom prst="roundRect">
              <a:avLst/>
            </a:prstGeom>
            <a:solidFill>
              <a:srgbClr val="004B9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450000" tIns="36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Pre-Defined </a:t>
              </a:r>
              <a:br>
                <a:rPr kumimoji="0" lang="en-IN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</a:br>
              <a:r>
                <a:rPr kumimoji="0" lang="en-IN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rPr>
                <a:t>Templates and checklists</a:t>
              </a:r>
            </a:p>
          </p:txBody>
        </p:sp>
        <p:grpSp>
          <p:nvGrpSpPr>
            <p:cNvPr id="89" name="Picture 18">
              <a:extLst>
                <a:ext uri="{FF2B5EF4-FFF2-40B4-BE49-F238E27FC236}">
                  <a16:creationId xmlns:a16="http://schemas.microsoft.com/office/drawing/2014/main" id="{222D9DCB-2881-3E6C-ACDD-BDECCED2F80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802537" y="2680867"/>
              <a:ext cx="635045" cy="123296"/>
              <a:chOff x="6649536" y="1998954"/>
              <a:chExt cx="721511" cy="140083"/>
            </a:xfrm>
            <a:solidFill>
              <a:srgbClr val="FFFFFF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70C939F-55CB-13A7-3D14-40B21B42A2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49536" y="1998954"/>
                <a:ext cx="137734" cy="140083"/>
              </a:xfrm>
              <a:custGeom>
                <a:avLst/>
                <a:gdLst>
                  <a:gd name="connsiteX0" fmla="*/ 59299 w 137734"/>
                  <a:gd name="connsiteY0" fmla="*/ 130713 h 140083"/>
                  <a:gd name="connsiteX1" fmla="*/ 88831 w 137734"/>
                  <a:gd name="connsiteY1" fmla="*/ 78692 h 140083"/>
                  <a:gd name="connsiteX2" fmla="*/ 68867 w 137734"/>
                  <a:gd name="connsiteY2" fmla="*/ 78692 h 140083"/>
                  <a:gd name="connsiteX3" fmla="*/ 78672 w 137734"/>
                  <a:gd name="connsiteY3" fmla="*/ 61272 h 140083"/>
                  <a:gd name="connsiteX4" fmla="*/ 125331 w 137734"/>
                  <a:gd name="connsiteY4" fmla="*/ 61272 h 140083"/>
                  <a:gd name="connsiteX5" fmla="*/ 115527 w 137734"/>
                  <a:gd name="connsiteY5" fmla="*/ 78692 h 140083"/>
                  <a:gd name="connsiteX6" fmla="*/ 98753 w 137734"/>
                  <a:gd name="connsiteY6" fmla="*/ 78692 h 140083"/>
                  <a:gd name="connsiteX7" fmla="*/ 68867 w 137734"/>
                  <a:gd name="connsiteY7" fmla="*/ 131314 h 140083"/>
                  <a:gd name="connsiteX8" fmla="*/ 129230 w 137734"/>
                  <a:gd name="connsiteY8" fmla="*/ 69922 h 140083"/>
                  <a:gd name="connsiteX9" fmla="*/ 68867 w 137734"/>
                  <a:gd name="connsiteY9" fmla="*/ 8530 h 140083"/>
                  <a:gd name="connsiteX10" fmla="*/ 61898 w 137734"/>
                  <a:gd name="connsiteY10" fmla="*/ 8770 h 140083"/>
                  <a:gd name="connsiteX11" fmla="*/ 32366 w 137734"/>
                  <a:gd name="connsiteY11" fmla="*/ 60791 h 140083"/>
                  <a:gd name="connsiteX12" fmla="*/ 69104 w 137734"/>
                  <a:gd name="connsiteY12" fmla="*/ 60791 h 140083"/>
                  <a:gd name="connsiteX13" fmla="*/ 59299 w 137734"/>
                  <a:gd name="connsiteY13" fmla="*/ 78452 h 140083"/>
                  <a:gd name="connsiteX14" fmla="*/ 12285 w 137734"/>
                  <a:gd name="connsiteY14" fmla="*/ 78452 h 140083"/>
                  <a:gd name="connsiteX15" fmla="*/ 50322 w 137734"/>
                  <a:gd name="connsiteY15" fmla="*/ 11654 h 140083"/>
                  <a:gd name="connsiteX16" fmla="*/ 8387 w 137734"/>
                  <a:gd name="connsiteY16" fmla="*/ 69802 h 140083"/>
                  <a:gd name="connsiteX17" fmla="*/ 59299 w 137734"/>
                  <a:gd name="connsiteY17" fmla="*/ 130713 h 140083"/>
                  <a:gd name="connsiteX18" fmla="*/ 68867 w 137734"/>
                  <a:gd name="connsiteY18" fmla="*/ 0 h 140083"/>
                  <a:gd name="connsiteX19" fmla="*/ 137735 w 137734"/>
                  <a:gd name="connsiteY19" fmla="*/ 70042 h 140083"/>
                  <a:gd name="connsiteX20" fmla="*/ 68867 w 137734"/>
                  <a:gd name="connsiteY20" fmla="*/ 140084 h 140083"/>
                  <a:gd name="connsiteX21" fmla="*/ 0 w 137734"/>
                  <a:gd name="connsiteY21" fmla="*/ 70042 h 140083"/>
                  <a:gd name="connsiteX22" fmla="*/ 68867 w 137734"/>
                  <a:gd name="connsiteY22" fmla="*/ 0 h 140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7734" h="140083">
                    <a:moveTo>
                      <a:pt x="59299" y="130713"/>
                    </a:moveTo>
                    <a:lnTo>
                      <a:pt x="88831" y="78692"/>
                    </a:lnTo>
                    <a:lnTo>
                      <a:pt x="68867" y="78692"/>
                    </a:lnTo>
                    <a:lnTo>
                      <a:pt x="78672" y="61272"/>
                    </a:lnTo>
                    <a:lnTo>
                      <a:pt x="125331" y="61272"/>
                    </a:lnTo>
                    <a:lnTo>
                      <a:pt x="115527" y="78692"/>
                    </a:lnTo>
                    <a:lnTo>
                      <a:pt x="98753" y="78692"/>
                    </a:lnTo>
                    <a:lnTo>
                      <a:pt x="68867" y="131314"/>
                    </a:lnTo>
                    <a:cubicBezTo>
                      <a:pt x="102179" y="131314"/>
                      <a:pt x="129230" y="103561"/>
                      <a:pt x="129230" y="69922"/>
                    </a:cubicBezTo>
                    <a:cubicBezTo>
                      <a:pt x="129230" y="36282"/>
                      <a:pt x="101824" y="8530"/>
                      <a:pt x="68867" y="8530"/>
                    </a:cubicBezTo>
                    <a:cubicBezTo>
                      <a:pt x="66269" y="8530"/>
                      <a:pt x="64024" y="8530"/>
                      <a:pt x="61898" y="8770"/>
                    </a:cubicBezTo>
                    <a:lnTo>
                      <a:pt x="32366" y="60791"/>
                    </a:lnTo>
                    <a:lnTo>
                      <a:pt x="69104" y="60791"/>
                    </a:lnTo>
                    <a:lnTo>
                      <a:pt x="59299" y="78452"/>
                    </a:lnTo>
                    <a:lnTo>
                      <a:pt x="12285" y="78452"/>
                    </a:lnTo>
                    <a:lnTo>
                      <a:pt x="50322" y="11654"/>
                    </a:lnTo>
                    <a:cubicBezTo>
                      <a:pt x="26224" y="19703"/>
                      <a:pt x="8387" y="42650"/>
                      <a:pt x="8387" y="69802"/>
                    </a:cubicBezTo>
                    <a:cubicBezTo>
                      <a:pt x="8505" y="100317"/>
                      <a:pt x="30476" y="125907"/>
                      <a:pt x="59299" y="130713"/>
                    </a:cubicBezTo>
                    <a:moveTo>
                      <a:pt x="68867" y="0"/>
                    </a:moveTo>
                    <a:cubicBezTo>
                      <a:pt x="106668" y="0"/>
                      <a:pt x="137735" y="31357"/>
                      <a:pt x="137735" y="70042"/>
                    </a:cubicBezTo>
                    <a:cubicBezTo>
                      <a:pt x="137735" y="108727"/>
                      <a:pt x="106668" y="140084"/>
                      <a:pt x="68867" y="140084"/>
                    </a:cubicBezTo>
                    <a:cubicBezTo>
                      <a:pt x="30831" y="140084"/>
                      <a:pt x="0" y="108487"/>
                      <a:pt x="0" y="70042"/>
                    </a:cubicBezTo>
                    <a:cubicBezTo>
                      <a:pt x="0" y="31357"/>
                      <a:pt x="30831" y="0"/>
                      <a:pt x="68867" y="0"/>
                    </a:cubicBezTo>
                  </a:path>
                </a:pathLst>
              </a:custGeom>
              <a:solidFill>
                <a:srgbClr val="FFFFFF"/>
              </a:solidFill>
              <a:ln w="82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EF5C05C-159A-4907-9836-DDA40D3F41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21763" y="2028749"/>
                <a:ext cx="549284" cy="76649"/>
              </a:xfrm>
              <a:custGeom>
                <a:avLst/>
                <a:gdLst>
                  <a:gd name="connsiteX0" fmla="*/ 514083 w 549284"/>
                  <a:gd name="connsiteY0" fmla="*/ 44452 h 76649"/>
                  <a:gd name="connsiteX1" fmla="*/ 528377 w 549284"/>
                  <a:gd name="connsiteY1" fmla="*/ 32198 h 76649"/>
                  <a:gd name="connsiteX2" fmla="*/ 536646 w 549284"/>
                  <a:gd name="connsiteY2" fmla="*/ 40848 h 76649"/>
                  <a:gd name="connsiteX3" fmla="*/ 536409 w 549284"/>
                  <a:gd name="connsiteY3" fmla="*/ 44452 h 76649"/>
                  <a:gd name="connsiteX4" fmla="*/ 514083 w 549284"/>
                  <a:gd name="connsiteY4" fmla="*/ 44452 h 76649"/>
                  <a:gd name="connsiteX5" fmla="*/ 547986 w 549284"/>
                  <a:gd name="connsiteY5" fmla="*/ 53463 h 76649"/>
                  <a:gd name="connsiteX6" fmla="*/ 549285 w 549284"/>
                  <a:gd name="connsiteY6" fmla="*/ 41929 h 76649"/>
                  <a:gd name="connsiteX7" fmla="*/ 528259 w 549284"/>
                  <a:gd name="connsiteY7" fmla="*/ 22226 h 76649"/>
                  <a:gd name="connsiteX8" fmla="*/ 499436 w 549284"/>
                  <a:gd name="connsiteY8" fmla="*/ 53823 h 76649"/>
                  <a:gd name="connsiteX9" fmla="*/ 523888 w 549284"/>
                  <a:gd name="connsiteY9" fmla="*/ 76409 h 76649"/>
                  <a:gd name="connsiteX10" fmla="*/ 540071 w 549284"/>
                  <a:gd name="connsiteY10" fmla="*/ 73526 h 76649"/>
                  <a:gd name="connsiteX11" fmla="*/ 541607 w 549284"/>
                  <a:gd name="connsiteY11" fmla="*/ 62834 h 76649"/>
                  <a:gd name="connsiteX12" fmla="*/ 526014 w 549284"/>
                  <a:gd name="connsiteY12" fmla="*/ 66678 h 76649"/>
                  <a:gd name="connsiteX13" fmla="*/ 512075 w 549284"/>
                  <a:gd name="connsiteY13" fmla="*/ 53823 h 76649"/>
                  <a:gd name="connsiteX14" fmla="*/ 547986 w 549284"/>
                  <a:gd name="connsiteY14" fmla="*/ 53463 h 76649"/>
                  <a:gd name="connsiteX15" fmla="*/ 547986 w 549284"/>
                  <a:gd name="connsiteY15" fmla="*/ 53463 h 76649"/>
                  <a:gd name="connsiteX16" fmla="*/ 459155 w 549284"/>
                  <a:gd name="connsiteY16" fmla="*/ 44452 h 76649"/>
                  <a:gd name="connsiteX17" fmla="*/ 473448 w 549284"/>
                  <a:gd name="connsiteY17" fmla="*/ 32198 h 76649"/>
                  <a:gd name="connsiteX18" fmla="*/ 481717 w 549284"/>
                  <a:gd name="connsiteY18" fmla="*/ 40848 h 76649"/>
                  <a:gd name="connsiteX19" fmla="*/ 481481 w 549284"/>
                  <a:gd name="connsiteY19" fmla="*/ 44452 h 76649"/>
                  <a:gd name="connsiteX20" fmla="*/ 459155 w 549284"/>
                  <a:gd name="connsiteY20" fmla="*/ 44452 h 76649"/>
                  <a:gd name="connsiteX21" fmla="*/ 493411 w 549284"/>
                  <a:gd name="connsiteY21" fmla="*/ 53463 h 76649"/>
                  <a:gd name="connsiteX22" fmla="*/ 494711 w 549284"/>
                  <a:gd name="connsiteY22" fmla="*/ 41929 h 76649"/>
                  <a:gd name="connsiteX23" fmla="*/ 473684 w 549284"/>
                  <a:gd name="connsiteY23" fmla="*/ 22226 h 76649"/>
                  <a:gd name="connsiteX24" fmla="*/ 444862 w 549284"/>
                  <a:gd name="connsiteY24" fmla="*/ 53823 h 76649"/>
                  <a:gd name="connsiteX25" fmla="*/ 469314 w 549284"/>
                  <a:gd name="connsiteY25" fmla="*/ 76409 h 76649"/>
                  <a:gd name="connsiteX26" fmla="*/ 485497 w 549284"/>
                  <a:gd name="connsiteY26" fmla="*/ 73526 h 76649"/>
                  <a:gd name="connsiteX27" fmla="*/ 487033 w 549284"/>
                  <a:gd name="connsiteY27" fmla="*/ 62834 h 76649"/>
                  <a:gd name="connsiteX28" fmla="*/ 471440 w 549284"/>
                  <a:gd name="connsiteY28" fmla="*/ 66678 h 76649"/>
                  <a:gd name="connsiteX29" fmla="*/ 457501 w 549284"/>
                  <a:gd name="connsiteY29" fmla="*/ 53823 h 76649"/>
                  <a:gd name="connsiteX30" fmla="*/ 493411 w 549284"/>
                  <a:gd name="connsiteY30" fmla="*/ 53463 h 76649"/>
                  <a:gd name="connsiteX31" fmla="*/ 493411 w 549284"/>
                  <a:gd name="connsiteY31" fmla="*/ 53463 h 76649"/>
                  <a:gd name="connsiteX32" fmla="*/ 405526 w 549284"/>
                  <a:gd name="connsiteY32" fmla="*/ 75088 h 76649"/>
                  <a:gd name="connsiteX33" fmla="*/ 418874 w 549284"/>
                  <a:gd name="connsiteY33" fmla="*/ 75088 h 76649"/>
                  <a:gd name="connsiteX34" fmla="*/ 423717 w 549284"/>
                  <a:gd name="connsiteY34" fmla="*/ 51901 h 76649"/>
                  <a:gd name="connsiteX35" fmla="*/ 439310 w 549284"/>
                  <a:gd name="connsiteY35" fmla="*/ 35201 h 76649"/>
                  <a:gd name="connsiteX36" fmla="*/ 444389 w 549284"/>
                  <a:gd name="connsiteY36" fmla="*/ 35802 h 76649"/>
                  <a:gd name="connsiteX37" fmla="*/ 447224 w 549284"/>
                  <a:gd name="connsiteY37" fmla="*/ 22586 h 76649"/>
                  <a:gd name="connsiteX38" fmla="*/ 442145 w 549284"/>
                  <a:gd name="connsiteY38" fmla="*/ 21986 h 76649"/>
                  <a:gd name="connsiteX39" fmla="*/ 427261 w 549284"/>
                  <a:gd name="connsiteY39" fmla="*/ 32919 h 76649"/>
                  <a:gd name="connsiteX40" fmla="*/ 427025 w 549284"/>
                  <a:gd name="connsiteY40" fmla="*/ 32919 h 76649"/>
                  <a:gd name="connsiteX41" fmla="*/ 428915 w 549284"/>
                  <a:gd name="connsiteY41" fmla="*/ 23187 h 76649"/>
                  <a:gd name="connsiteX42" fmla="*/ 416275 w 549284"/>
                  <a:gd name="connsiteY42" fmla="*/ 23187 h 76649"/>
                  <a:gd name="connsiteX43" fmla="*/ 414976 w 549284"/>
                  <a:gd name="connsiteY43" fmla="*/ 29915 h 76649"/>
                  <a:gd name="connsiteX44" fmla="*/ 405526 w 549284"/>
                  <a:gd name="connsiteY44" fmla="*/ 75088 h 76649"/>
                  <a:gd name="connsiteX45" fmla="*/ 370324 w 549284"/>
                  <a:gd name="connsiteY45" fmla="*/ 33519 h 76649"/>
                  <a:gd name="connsiteX46" fmla="*/ 379893 w 549284"/>
                  <a:gd name="connsiteY46" fmla="*/ 33519 h 76649"/>
                  <a:gd name="connsiteX47" fmla="*/ 376113 w 549284"/>
                  <a:gd name="connsiteY47" fmla="*/ 50940 h 76649"/>
                  <a:gd name="connsiteX48" fmla="*/ 374577 w 549284"/>
                  <a:gd name="connsiteY48" fmla="*/ 62954 h 76649"/>
                  <a:gd name="connsiteX49" fmla="*/ 389815 w 549284"/>
                  <a:gd name="connsiteY49" fmla="*/ 76530 h 76649"/>
                  <a:gd name="connsiteX50" fmla="*/ 396785 w 549284"/>
                  <a:gd name="connsiteY50" fmla="*/ 75208 h 76649"/>
                  <a:gd name="connsiteX51" fmla="*/ 399029 w 549284"/>
                  <a:gd name="connsiteY51" fmla="*/ 64876 h 76649"/>
                  <a:gd name="connsiteX52" fmla="*/ 392650 w 549284"/>
                  <a:gd name="connsiteY52" fmla="*/ 66197 h 76649"/>
                  <a:gd name="connsiteX53" fmla="*/ 387571 w 549284"/>
                  <a:gd name="connsiteY53" fmla="*/ 61031 h 76649"/>
                  <a:gd name="connsiteX54" fmla="*/ 388161 w 549284"/>
                  <a:gd name="connsiteY54" fmla="*/ 55865 h 76649"/>
                  <a:gd name="connsiteX55" fmla="*/ 393005 w 549284"/>
                  <a:gd name="connsiteY55" fmla="*/ 33279 h 76649"/>
                  <a:gd name="connsiteX56" fmla="*/ 404817 w 549284"/>
                  <a:gd name="connsiteY56" fmla="*/ 33279 h 76649"/>
                  <a:gd name="connsiteX57" fmla="*/ 407062 w 549284"/>
                  <a:gd name="connsiteY57" fmla="*/ 23548 h 76649"/>
                  <a:gd name="connsiteX58" fmla="*/ 395249 w 549284"/>
                  <a:gd name="connsiteY58" fmla="*/ 23548 h 76649"/>
                  <a:gd name="connsiteX59" fmla="*/ 398438 w 549284"/>
                  <a:gd name="connsiteY59" fmla="*/ 8049 h 76649"/>
                  <a:gd name="connsiteX60" fmla="*/ 384263 w 549284"/>
                  <a:gd name="connsiteY60" fmla="*/ 12855 h 76649"/>
                  <a:gd name="connsiteX61" fmla="*/ 382019 w 549284"/>
                  <a:gd name="connsiteY61" fmla="*/ 23548 h 76649"/>
                  <a:gd name="connsiteX62" fmla="*/ 372451 w 549284"/>
                  <a:gd name="connsiteY62" fmla="*/ 23548 h 76649"/>
                  <a:gd name="connsiteX63" fmla="*/ 370324 w 549284"/>
                  <a:gd name="connsiteY63" fmla="*/ 33519 h 76649"/>
                  <a:gd name="connsiteX64" fmla="*/ 370324 w 549284"/>
                  <a:gd name="connsiteY64" fmla="*/ 33519 h 76649"/>
                  <a:gd name="connsiteX65" fmla="*/ 336422 w 549284"/>
                  <a:gd name="connsiteY65" fmla="*/ 32919 h 76649"/>
                  <a:gd name="connsiteX66" fmla="*/ 345990 w 549284"/>
                  <a:gd name="connsiteY66" fmla="*/ 45173 h 76649"/>
                  <a:gd name="connsiteX67" fmla="*/ 330398 w 549284"/>
                  <a:gd name="connsiteY67" fmla="*/ 66077 h 76649"/>
                  <a:gd name="connsiteX68" fmla="*/ 322483 w 549284"/>
                  <a:gd name="connsiteY68" fmla="*/ 53823 h 76649"/>
                  <a:gd name="connsiteX69" fmla="*/ 336422 w 549284"/>
                  <a:gd name="connsiteY69" fmla="*/ 32919 h 76649"/>
                  <a:gd name="connsiteX70" fmla="*/ 356386 w 549284"/>
                  <a:gd name="connsiteY70" fmla="*/ 0 h 76649"/>
                  <a:gd name="connsiteX71" fmla="*/ 350007 w 549284"/>
                  <a:gd name="connsiteY71" fmla="*/ 29675 h 76649"/>
                  <a:gd name="connsiteX72" fmla="*/ 334414 w 549284"/>
                  <a:gd name="connsiteY72" fmla="*/ 22346 h 76649"/>
                  <a:gd name="connsiteX73" fmla="*/ 308663 w 549284"/>
                  <a:gd name="connsiteY73" fmla="*/ 55024 h 76649"/>
                  <a:gd name="connsiteX74" fmla="*/ 326145 w 549284"/>
                  <a:gd name="connsiteY74" fmla="*/ 76650 h 76649"/>
                  <a:gd name="connsiteX75" fmla="*/ 342565 w 549284"/>
                  <a:gd name="connsiteY75" fmla="*/ 68000 h 76649"/>
                  <a:gd name="connsiteX76" fmla="*/ 342801 w 549284"/>
                  <a:gd name="connsiteY76" fmla="*/ 68000 h 76649"/>
                  <a:gd name="connsiteX77" fmla="*/ 341502 w 549284"/>
                  <a:gd name="connsiteY77" fmla="*/ 75809 h 76649"/>
                  <a:gd name="connsiteX78" fmla="*/ 353905 w 549284"/>
                  <a:gd name="connsiteY78" fmla="*/ 75809 h 76649"/>
                  <a:gd name="connsiteX79" fmla="*/ 355795 w 549284"/>
                  <a:gd name="connsiteY79" fmla="*/ 64516 h 76649"/>
                  <a:gd name="connsiteX80" fmla="*/ 369379 w 549284"/>
                  <a:gd name="connsiteY80" fmla="*/ 601 h 76649"/>
                  <a:gd name="connsiteX81" fmla="*/ 356386 w 549284"/>
                  <a:gd name="connsiteY81" fmla="*/ 0 h 76649"/>
                  <a:gd name="connsiteX82" fmla="*/ 246647 w 549284"/>
                  <a:gd name="connsiteY82" fmla="*/ 75088 h 76649"/>
                  <a:gd name="connsiteX83" fmla="*/ 259995 w 549284"/>
                  <a:gd name="connsiteY83" fmla="*/ 75088 h 76649"/>
                  <a:gd name="connsiteX84" fmla="*/ 265429 w 549284"/>
                  <a:gd name="connsiteY84" fmla="*/ 48897 h 76649"/>
                  <a:gd name="connsiteX85" fmla="*/ 279722 w 549284"/>
                  <a:gd name="connsiteY85" fmla="*/ 32438 h 76649"/>
                  <a:gd name="connsiteX86" fmla="*/ 286928 w 549284"/>
                  <a:gd name="connsiteY86" fmla="*/ 39526 h 76649"/>
                  <a:gd name="connsiteX87" fmla="*/ 285392 w 549284"/>
                  <a:gd name="connsiteY87" fmla="*/ 50459 h 76649"/>
                  <a:gd name="connsiteX88" fmla="*/ 280313 w 549284"/>
                  <a:gd name="connsiteY88" fmla="*/ 74968 h 76649"/>
                  <a:gd name="connsiteX89" fmla="*/ 293661 w 549284"/>
                  <a:gd name="connsiteY89" fmla="*/ 74968 h 76649"/>
                  <a:gd name="connsiteX90" fmla="*/ 299095 w 549284"/>
                  <a:gd name="connsiteY90" fmla="*/ 49858 h 76649"/>
                  <a:gd name="connsiteX91" fmla="*/ 300630 w 549284"/>
                  <a:gd name="connsiteY91" fmla="*/ 38565 h 76649"/>
                  <a:gd name="connsiteX92" fmla="*/ 284211 w 549284"/>
                  <a:gd name="connsiteY92" fmla="*/ 22106 h 76649"/>
                  <a:gd name="connsiteX93" fmla="*/ 269917 w 549284"/>
                  <a:gd name="connsiteY93" fmla="*/ 28233 h 76649"/>
                  <a:gd name="connsiteX94" fmla="*/ 269681 w 549284"/>
                  <a:gd name="connsiteY94" fmla="*/ 28233 h 76649"/>
                  <a:gd name="connsiteX95" fmla="*/ 270626 w 549284"/>
                  <a:gd name="connsiteY95" fmla="*/ 23067 h 76649"/>
                  <a:gd name="connsiteX96" fmla="*/ 257632 w 549284"/>
                  <a:gd name="connsiteY96" fmla="*/ 23067 h 76649"/>
                  <a:gd name="connsiteX97" fmla="*/ 256333 w 549284"/>
                  <a:gd name="connsiteY97" fmla="*/ 30396 h 76649"/>
                  <a:gd name="connsiteX98" fmla="*/ 246647 w 549284"/>
                  <a:gd name="connsiteY98" fmla="*/ 75088 h 76649"/>
                  <a:gd name="connsiteX99" fmla="*/ 246647 w 549284"/>
                  <a:gd name="connsiteY99" fmla="*/ 75088 h 76649"/>
                  <a:gd name="connsiteX100" fmla="*/ 231999 w 549284"/>
                  <a:gd name="connsiteY100" fmla="*/ 14056 h 76649"/>
                  <a:gd name="connsiteX101" fmla="*/ 245347 w 549284"/>
                  <a:gd name="connsiteY101" fmla="*/ 14056 h 76649"/>
                  <a:gd name="connsiteX102" fmla="*/ 248182 w 549284"/>
                  <a:gd name="connsiteY102" fmla="*/ 1201 h 76649"/>
                  <a:gd name="connsiteX103" fmla="*/ 234834 w 549284"/>
                  <a:gd name="connsiteY103" fmla="*/ 1201 h 76649"/>
                  <a:gd name="connsiteX104" fmla="*/ 231999 w 549284"/>
                  <a:gd name="connsiteY104" fmla="*/ 14056 h 76649"/>
                  <a:gd name="connsiteX105" fmla="*/ 219005 w 549284"/>
                  <a:gd name="connsiteY105" fmla="*/ 75088 h 76649"/>
                  <a:gd name="connsiteX106" fmla="*/ 232235 w 549284"/>
                  <a:gd name="connsiteY106" fmla="*/ 75088 h 76649"/>
                  <a:gd name="connsiteX107" fmla="*/ 242985 w 549284"/>
                  <a:gd name="connsiteY107" fmla="*/ 23427 h 76649"/>
                  <a:gd name="connsiteX108" fmla="*/ 229637 w 549284"/>
                  <a:gd name="connsiteY108" fmla="*/ 23427 h 76649"/>
                  <a:gd name="connsiteX109" fmla="*/ 219005 w 549284"/>
                  <a:gd name="connsiteY109" fmla="*/ 75088 h 76649"/>
                  <a:gd name="connsiteX110" fmla="*/ 126985 w 549284"/>
                  <a:gd name="connsiteY110" fmla="*/ 75088 h 76649"/>
                  <a:gd name="connsiteX111" fmla="*/ 139979 w 549284"/>
                  <a:gd name="connsiteY111" fmla="*/ 75088 h 76649"/>
                  <a:gd name="connsiteX112" fmla="*/ 152619 w 549284"/>
                  <a:gd name="connsiteY112" fmla="*/ 17060 h 76649"/>
                  <a:gd name="connsiteX113" fmla="*/ 152855 w 549284"/>
                  <a:gd name="connsiteY113" fmla="*/ 17060 h 76649"/>
                  <a:gd name="connsiteX114" fmla="*/ 158289 w 549284"/>
                  <a:gd name="connsiteY114" fmla="*/ 75088 h 76649"/>
                  <a:gd name="connsiteX115" fmla="*/ 171637 w 549284"/>
                  <a:gd name="connsiteY115" fmla="*/ 75088 h 76649"/>
                  <a:gd name="connsiteX116" fmla="*/ 202822 w 549284"/>
                  <a:gd name="connsiteY116" fmla="*/ 17060 h 76649"/>
                  <a:gd name="connsiteX117" fmla="*/ 203058 w 549284"/>
                  <a:gd name="connsiteY117" fmla="*/ 17060 h 76649"/>
                  <a:gd name="connsiteX118" fmla="*/ 190064 w 549284"/>
                  <a:gd name="connsiteY118" fmla="*/ 75088 h 76649"/>
                  <a:gd name="connsiteX119" fmla="*/ 204712 w 549284"/>
                  <a:gd name="connsiteY119" fmla="*/ 75088 h 76649"/>
                  <a:gd name="connsiteX120" fmla="*/ 219360 w 549284"/>
                  <a:gd name="connsiteY120" fmla="*/ 5046 h 76649"/>
                  <a:gd name="connsiteX121" fmla="*/ 196561 w 549284"/>
                  <a:gd name="connsiteY121" fmla="*/ 5046 h 76649"/>
                  <a:gd name="connsiteX122" fmla="*/ 169274 w 549284"/>
                  <a:gd name="connsiteY122" fmla="*/ 55745 h 76649"/>
                  <a:gd name="connsiteX123" fmla="*/ 169038 w 549284"/>
                  <a:gd name="connsiteY123" fmla="*/ 55745 h 76649"/>
                  <a:gd name="connsiteX124" fmla="*/ 164195 w 549284"/>
                  <a:gd name="connsiteY124" fmla="*/ 5406 h 76649"/>
                  <a:gd name="connsiteX125" fmla="*/ 141278 w 549284"/>
                  <a:gd name="connsiteY125" fmla="*/ 5406 h 76649"/>
                  <a:gd name="connsiteX126" fmla="*/ 126985 w 549284"/>
                  <a:gd name="connsiteY126" fmla="*/ 75088 h 76649"/>
                  <a:gd name="connsiteX127" fmla="*/ 98044 w 549284"/>
                  <a:gd name="connsiteY127" fmla="*/ 75088 h 76649"/>
                  <a:gd name="connsiteX128" fmla="*/ 112338 w 549284"/>
                  <a:gd name="connsiteY128" fmla="*/ 75088 h 76649"/>
                  <a:gd name="connsiteX129" fmla="*/ 126985 w 549284"/>
                  <a:gd name="connsiteY129" fmla="*/ 5046 h 76649"/>
                  <a:gd name="connsiteX130" fmla="*/ 112692 w 549284"/>
                  <a:gd name="connsiteY130" fmla="*/ 5046 h 76649"/>
                  <a:gd name="connsiteX131" fmla="*/ 98044 w 549284"/>
                  <a:gd name="connsiteY131" fmla="*/ 75088 h 76649"/>
                  <a:gd name="connsiteX132" fmla="*/ 49849 w 549284"/>
                  <a:gd name="connsiteY132" fmla="*/ 16459 h 76649"/>
                  <a:gd name="connsiteX133" fmla="*/ 69222 w 549284"/>
                  <a:gd name="connsiteY133" fmla="*/ 16459 h 76649"/>
                  <a:gd name="connsiteX134" fmla="*/ 56819 w 549284"/>
                  <a:gd name="connsiteY134" fmla="*/ 75208 h 76649"/>
                  <a:gd name="connsiteX135" fmla="*/ 71112 w 549284"/>
                  <a:gd name="connsiteY135" fmla="*/ 75208 h 76649"/>
                  <a:gd name="connsiteX136" fmla="*/ 83515 w 549284"/>
                  <a:gd name="connsiteY136" fmla="*/ 16099 h 76649"/>
                  <a:gd name="connsiteX137" fmla="*/ 102888 w 549284"/>
                  <a:gd name="connsiteY137" fmla="*/ 16099 h 76649"/>
                  <a:gd name="connsiteX138" fmla="*/ 105132 w 549284"/>
                  <a:gd name="connsiteY138" fmla="*/ 5166 h 76649"/>
                  <a:gd name="connsiteX139" fmla="*/ 52448 w 549284"/>
                  <a:gd name="connsiteY139" fmla="*/ 5166 h 76649"/>
                  <a:gd name="connsiteX140" fmla="*/ 49849 w 549284"/>
                  <a:gd name="connsiteY140" fmla="*/ 16459 h 76649"/>
                  <a:gd name="connsiteX141" fmla="*/ 0 w 549284"/>
                  <a:gd name="connsiteY141" fmla="*/ 75088 h 76649"/>
                  <a:gd name="connsiteX142" fmla="*/ 40635 w 549284"/>
                  <a:gd name="connsiteY142" fmla="*/ 75088 h 76649"/>
                  <a:gd name="connsiteX143" fmla="*/ 42880 w 549284"/>
                  <a:gd name="connsiteY143" fmla="*/ 64155 h 76649"/>
                  <a:gd name="connsiteX144" fmla="*/ 15947 w 549284"/>
                  <a:gd name="connsiteY144" fmla="*/ 64155 h 76649"/>
                  <a:gd name="connsiteX145" fmla="*/ 28350 w 549284"/>
                  <a:gd name="connsiteY145" fmla="*/ 5046 h 76649"/>
                  <a:gd name="connsiteX146" fmla="*/ 14411 w 549284"/>
                  <a:gd name="connsiteY146" fmla="*/ 5046 h 76649"/>
                  <a:gd name="connsiteX147" fmla="*/ 0 w 549284"/>
                  <a:gd name="connsiteY147" fmla="*/ 75088 h 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549284" h="76649">
                    <a:moveTo>
                      <a:pt x="514083" y="44452"/>
                    </a:moveTo>
                    <a:cubicBezTo>
                      <a:pt x="516682" y="37364"/>
                      <a:pt x="520108" y="32198"/>
                      <a:pt x="528377" y="32198"/>
                    </a:cubicBezTo>
                    <a:cubicBezTo>
                      <a:pt x="533811" y="32198"/>
                      <a:pt x="536646" y="35441"/>
                      <a:pt x="536646" y="40848"/>
                    </a:cubicBezTo>
                    <a:cubicBezTo>
                      <a:pt x="536646" y="42169"/>
                      <a:pt x="536646" y="43130"/>
                      <a:pt x="536409" y="44452"/>
                    </a:cubicBezTo>
                    <a:cubicBezTo>
                      <a:pt x="536646" y="44452"/>
                      <a:pt x="514083" y="44452"/>
                      <a:pt x="514083" y="44452"/>
                    </a:cubicBezTo>
                    <a:close/>
                    <a:moveTo>
                      <a:pt x="547986" y="53463"/>
                    </a:moveTo>
                    <a:cubicBezTo>
                      <a:pt x="548576" y="49618"/>
                      <a:pt x="549285" y="45653"/>
                      <a:pt x="549285" y="41929"/>
                    </a:cubicBezTo>
                    <a:cubicBezTo>
                      <a:pt x="549285" y="28714"/>
                      <a:pt x="541016" y="22226"/>
                      <a:pt x="528259" y="22226"/>
                    </a:cubicBezTo>
                    <a:cubicBezTo>
                      <a:pt x="511485" y="22226"/>
                      <a:pt x="499436" y="37724"/>
                      <a:pt x="499436" y="53823"/>
                    </a:cubicBezTo>
                    <a:cubicBezTo>
                      <a:pt x="499436" y="69321"/>
                      <a:pt x="509240" y="76409"/>
                      <a:pt x="523888" y="76409"/>
                    </a:cubicBezTo>
                    <a:cubicBezTo>
                      <a:pt x="529322" y="76409"/>
                      <a:pt x="534992" y="75088"/>
                      <a:pt x="540071" y="73526"/>
                    </a:cubicBezTo>
                    <a:lnTo>
                      <a:pt x="541607" y="62834"/>
                    </a:lnTo>
                    <a:cubicBezTo>
                      <a:pt x="536527" y="65116"/>
                      <a:pt x="531448" y="66678"/>
                      <a:pt x="526014" y="66678"/>
                    </a:cubicBezTo>
                    <a:cubicBezTo>
                      <a:pt x="516800" y="66678"/>
                      <a:pt x="512075" y="63074"/>
                      <a:pt x="512075" y="53823"/>
                    </a:cubicBezTo>
                    <a:lnTo>
                      <a:pt x="547986" y="53463"/>
                    </a:lnTo>
                    <a:lnTo>
                      <a:pt x="547986" y="53463"/>
                    </a:lnTo>
                    <a:close/>
                    <a:moveTo>
                      <a:pt x="459155" y="44452"/>
                    </a:moveTo>
                    <a:cubicBezTo>
                      <a:pt x="461754" y="37364"/>
                      <a:pt x="465179" y="32198"/>
                      <a:pt x="473448" y="32198"/>
                    </a:cubicBezTo>
                    <a:cubicBezTo>
                      <a:pt x="478882" y="32198"/>
                      <a:pt x="481717" y="35441"/>
                      <a:pt x="481717" y="40848"/>
                    </a:cubicBezTo>
                    <a:cubicBezTo>
                      <a:pt x="481717" y="42169"/>
                      <a:pt x="481717" y="43130"/>
                      <a:pt x="481481" y="44452"/>
                    </a:cubicBezTo>
                    <a:cubicBezTo>
                      <a:pt x="481717" y="44452"/>
                      <a:pt x="459155" y="44452"/>
                      <a:pt x="459155" y="44452"/>
                    </a:cubicBezTo>
                    <a:close/>
                    <a:moveTo>
                      <a:pt x="493411" y="53463"/>
                    </a:moveTo>
                    <a:cubicBezTo>
                      <a:pt x="494002" y="49618"/>
                      <a:pt x="494711" y="45653"/>
                      <a:pt x="494711" y="41929"/>
                    </a:cubicBezTo>
                    <a:cubicBezTo>
                      <a:pt x="494711" y="28714"/>
                      <a:pt x="486442" y="22226"/>
                      <a:pt x="473684" y="22226"/>
                    </a:cubicBezTo>
                    <a:cubicBezTo>
                      <a:pt x="456911" y="22226"/>
                      <a:pt x="444862" y="37724"/>
                      <a:pt x="444862" y="53823"/>
                    </a:cubicBezTo>
                    <a:cubicBezTo>
                      <a:pt x="444862" y="69321"/>
                      <a:pt x="454666" y="76409"/>
                      <a:pt x="469314" y="76409"/>
                    </a:cubicBezTo>
                    <a:cubicBezTo>
                      <a:pt x="474748" y="76409"/>
                      <a:pt x="480418" y="75088"/>
                      <a:pt x="485497" y="73526"/>
                    </a:cubicBezTo>
                    <a:lnTo>
                      <a:pt x="487033" y="62834"/>
                    </a:lnTo>
                    <a:cubicBezTo>
                      <a:pt x="481953" y="65116"/>
                      <a:pt x="476874" y="66678"/>
                      <a:pt x="471440" y="66678"/>
                    </a:cubicBezTo>
                    <a:cubicBezTo>
                      <a:pt x="462226" y="66678"/>
                      <a:pt x="457501" y="63074"/>
                      <a:pt x="457501" y="53823"/>
                    </a:cubicBezTo>
                    <a:lnTo>
                      <a:pt x="493411" y="53463"/>
                    </a:lnTo>
                    <a:lnTo>
                      <a:pt x="493411" y="53463"/>
                    </a:lnTo>
                    <a:close/>
                    <a:moveTo>
                      <a:pt x="405526" y="75088"/>
                    </a:moveTo>
                    <a:lnTo>
                      <a:pt x="418874" y="75088"/>
                    </a:lnTo>
                    <a:lnTo>
                      <a:pt x="423717" y="51901"/>
                    </a:lnTo>
                    <a:cubicBezTo>
                      <a:pt x="425253" y="43491"/>
                      <a:pt x="430096" y="35201"/>
                      <a:pt x="439310" y="35201"/>
                    </a:cubicBezTo>
                    <a:cubicBezTo>
                      <a:pt x="440845" y="35201"/>
                      <a:pt x="442854" y="35441"/>
                      <a:pt x="444389" y="35802"/>
                    </a:cubicBezTo>
                    <a:lnTo>
                      <a:pt x="447224" y="22586"/>
                    </a:lnTo>
                    <a:cubicBezTo>
                      <a:pt x="445689" y="22346"/>
                      <a:pt x="443681" y="21986"/>
                      <a:pt x="442145" y="21986"/>
                    </a:cubicBezTo>
                    <a:cubicBezTo>
                      <a:pt x="436120" y="21986"/>
                      <a:pt x="429505" y="27152"/>
                      <a:pt x="427261" y="32919"/>
                    </a:cubicBezTo>
                    <a:lnTo>
                      <a:pt x="427025" y="32919"/>
                    </a:lnTo>
                    <a:lnTo>
                      <a:pt x="428915" y="23187"/>
                    </a:lnTo>
                    <a:lnTo>
                      <a:pt x="416275" y="23187"/>
                    </a:lnTo>
                    <a:cubicBezTo>
                      <a:pt x="416039" y="25470"/>
                      <a:pt x="415685" y="28113"/>
                      <a:pt x="414976" y="29915"/>
                    </a:cubicBezTo>
                    <a:lnTo>
                      <a:pt x="405526" y="75088"/>
                    </a:lnTo>
                    <a:close/>
                    <a:moveTo>
                      <a:pt x="370324" y="33519"/>
                    </a:moveTo>
                    <a:lnTo>
                      <a:pt x="379893" y="33519"/>
                    </a:lnTo>
                    <a:lnTo>
                      <a:pt x="376113" y="50940"/>
                    </a:lnTo>
                    <a:cubicBezTo>
                      <a:pt x="375168" y="55145"/>
                      <a:pt x="374577" y="58989"/>
                      <a:pt x="374577" y="62954"/>
                    </a:cubicBezTo>
                    <a:cubicBezTo>
                      <a:pt x="374577" y="72925"/>
                      <a:pt x="380956" y="76530"/>
                      <a:pt x="389815" y="76530"/>
                    </a:cubicBezTo>
                    <a:cubicBezTo>
                      <a:pt x="392060" y="76530"/>
                      <a:pt x="394658" y="75929"/>
                      <a:pt x="396785" y="75208"/>
                    </a:cubicBezTo>
                    <a:lnTo>
                      <a:pt x="399029" y="64876"/>
                    </a:lnTo>
                    <a:cubicBezTo>
                      <a:pt x="397493" y="65477"/>
                      <a:pt x="394895" y="66197"/>
                      <a:pt x="392650" y="66197"/>
                    </a:cubicBezTo>
                    <a:cubicBezTo>
                      <a:pt x="389815" y="66197"/>
                      <a:pt x="387571" y="64275"/>
                      <a:pt x="387571" y="61031"/>
                    </a:cubicBezTo>
                    <a:cubicBezTo>
                      <a:pt x="387571" y="59109"/>
                      <a:pt x="387807" y="57187"/>
                      <a:pt x="388161" y="55865"/>
                    </a:cubicBezTo>
                    <a:lnTo>
                      <a:pt x="393005" y="33279"/>
                    </a:lnTo>
                    <a:lnTo>
                      <a:pt x="404817" y="33279"/>
                    </a:lnTo>
                    <a:lnTo>
                      <a:pt x="407062" y="23548"/>
                    </a:lnTo>
                    <a:lnTo>
                      <a:pt x="395249" y="23548"/>
                    </a:lnTo>
                    <a:lnTo>
                      <a:pt x="398438" y="8049"/>
                    </a:lnTo>
                    <a:lnTo>
                      <a:pt x="384263" y="12855"/>
                    </a:lnTo>
                    <a:lnTo>
                      <a:pt x="382019" y="23548"/>
                    </a:lnTo>
                    <a:lnTo>
                      <a:pt x="372451" y="23548"/>
                    </a:lnTo>
                    <a:lnTo>
                      <a:pt x="370324" y="33519"/>
                    </a:lnTo>
                    <a:lnTo>
                      <a:pt x="370324" y="33519"/>
                    </a:lnTo>
                    <a:close/>
                    <a:moveTo>
                      <a:pt x="336422" y="32919"/>
                    </a:moveTo>
                    <a:cubicBezTo>
                      <a:pt x="343037" y="32919"/>
                      <a:pt x="345990" y="39046"/>
                      <a:pt x="345990" y="45173"/>
                    </a:cubicBezTo>
                    <a:cubicBezTo>
                      <a:pt x="345990" y="54904"/>
                      <a:pt x="340320" y="66077"/>
                      <a:pt x="330398" y="66077"/>
                    </a:cubicBezTo>
                    <a:cubicBezTo>
                      <a:pt x="323783" y="66077"/>
                      <a:pt x="322483" y="58989"/>
                      <a:pt x="322483" y="53823"/>
                    </a:cubicBezTo>
                    <a:cubicBezTo>
                      <a:pt x="322365" y="46014"/>
                      <a:pt x="326854" y="32919"/>
                      <a:pt x="336422" y="32919"/>
                    </a:cubicBezTo>
                    <a:close/>
                    <a:moveTo>
                      <a:pt x="356386" y="0"/>
                    </a:moveTo>
                    <a:lnTo>
                      <a:pt x="350007" y="29675"/>
                    </a:lnTo>
                    <a:cubicBezTo>
                      <a:pt x="345872" y="24749"/>
                      <a:pt x="340793" y="22346"/>
                      <a:pt x="334414" y="22346"/>
                    </a:cubicBezTo>
                    <a:cubicBezTo>
                      <a:pt x="317286" y="22346"/>
                      <a:pt x="308663" y="39406"/>
                      <a:pt x="308663" y="55024"/>
                    </a:cubicBezTo>
                    <a:cubicBezTo>
                      <a:pt x="308663" y="66318"/>
                      <a:pt x="314097" y="76650"/>
                      <a:pt x="326145" y="76650"/>
                    </a:cubicBezTo>
                    <a:cubicBezTo>
                      <a:pt x="333824" y="76650"/>
                      <a:pt x="338785" y="73406"/>
                      <a:pt x="342565" y="68000"/>
                    </a:cubicBezTo>
                    <a:lnTo>
                      <a:pt x="342801" y="68000"/>
                    </a:lnTo>
                    <a:lnTo>
                      <a:pt x="341502" y="75809"/>
                    </a:lnTo>
                    <a:lnTo>
                      <a:pt x="353905" y="75809"/>
                    </a:lnTo>
                    <a:cubicBezTo>
                      <a:pt x="354141" y="73166"/>
                      <a:pt x="354850" y="68720"/>
                      <a:pt x="355795" y="64516"/>
                    </a:cubicBezTo>
                    <a:lnTo>
                      <a:pt x="369379" y="601"/>
                    </a:lnTo>
                    <a:cubicBezTo>
                      <a:pt x="369734" y="0"/>
                      <a:pt x="356386" y="0"/>
                      <a:pt x="356386" y="0"/>
                    </a:cubicBezTo>
                    <a:close/>
                    <a:moveTo>
                      <a:pt x="246647" y="75088"/>
                    </a:moveTo>
                    <a:lnTo>
                      <a:pt x="259995" y="75088"/>
                    </a:lnTo>
                    <a:lnTo>
                      <a:pt x="265429" y="48897"/>
                    </a:lnTo>
                    <a:cubicBezTo>
                      <a:pt x="266964" y="41088"/>
                      <a:pt x="270508" y="32438"/>
                      <a:pt x="279722" y="32438"/>
                    </a:cubicBezTo>
                    <a:cubicBezTo>
                      <a:pt x="283856" y="32438"/>
                      <a:pt x="286928" y="35321"/>
                      <a:pt x="286928" y="39526"/>
                    </a:cubicBezTo>
                    <a:cubicBezTo>
                      <a:pt x="286928" y="43371"/>
                      <a:pt x="286337" y="46855"/>
                      <a:pt x="285392" y="50459"/>
                    </a:cubicBezTo>
                    <a:lnTo>
                      <a:pt x="280313" y="74968"/>
                    </a:lnTo>
                    <a:lnTo>
                      <a:pt x="293661" y="74968"/>
                    </a:lnTo>
                    <a:lnTo>
                      <a:pt x="299095" y="49858"/>
                    </a:lnTo>
                    <a:cubicBezTo>
                      <a:pt x="299685" y="46615"/>
                      <a:pt x="300630" y="42530"/>
                      <a:pt x="300630" y="38565"/>
                    </a:cubicBezTo>
                    <a:cubicBezTo>
                      <a:pt x="300630" y="28233"/>
                      <a:pt x="294015" y="22106"/>
                      <a:pt x="284211" y="22106"/>
                    </a:cubicBezTo>
                    <a:cubicBezTo>
                      <a:pt x="278541" y="22106"/>
                      <a:pt x="273461" y="24989"/>
                      <a:pt x="269917" y="28233"/>
                    </a:cubicBezTo>
                    <a:lnTo>
                      <a:pt x="269681" y="28233"/>
                    </a:lnTo>
                    <a:lnTo>
                      <a:pt x="270626" y="23067"/>
                    </a:lnTo>
                    <a:lnTo>
                      <a:pt x="257632" y="23067"/>
                    </a:lnTo>
                    <a:cubicBezTo>
                      <a:pt x="257396" y="24629"/>
                      <a:pt x="257042" y="27272"/>
                      <a:pt x="256333" y="30396"/>
                    </a:cubicBezTo>
                    <a:lnTo>
                      <a:pt x="246647" y="75088"/>
                    </a:lnTo>
                    <a:lnTo>
                      <a:pt x="246647" y="75088"/>
                    </a:lnTo>
                    <a:close/>
                    <a:moveTo>
                      <a:pt x="231999" y="14056"/>
                    </a:moveTo>
                    <a:lnTo>
                      <a:pt x="245347" y="14056"/>
                    </a:lnTo>
                    <a:lnTo>
                      <a:pt x="248182" y="1201"/>
                    </a:lnTo>
                    <a:lnTo>
                      <a:pt x="234834" y="1201"/>
                    </a:lnTo>
                    <a:lnTo>
                      <a:pt x="231999" y="14056"/>
                    </a:lnTo>
                    <a:close/>
                    <a:moveTo>
                      <a:pt x="219005" y="75088"/>
                    </a:moveTo>
                    <a:lnTo>
                      <a:pt x="232235" y="75088"/>
                    </a:lnTo>
                    <a:lnTo>
                      <a:pt x="242985" y="23427"/>
                    </a:lnTo>
                    <a:lnTo>
                      <a:pt x="229637" y="23427"/>
                    </a:lnTo>
                    <a:lnTo>
                      <a:pt x="219005" y="75088"/>
                    </a:lnTo>
                    <a:close/>
                    <a:moveTo>
                      <a:pt x="126985" y="75088"/>
                    </a:moveTo>
                    <a:lnTo>
                      <a:pt x="139979" y="75088"/>
                    </a:lnTo>
                    <a:lnTo>
                      <a:pt x="152619" y="17060"/>
                    </a:lnTo>
                    <a:lnTo>
                      <a:pt x="152855" y="17060"/>
                    </a:lnTo>
                    <a:lnTo>
                      <a:pt x="158289" y="75088"/>
                    </a:lnTo>
                    <a:lnTo>
                      <a:pt x="171637" y="75088"/>
                    </a:lnTo>
                    <a:lnTo>
                      <a:pt x="202822" y="17060"/>
                    </a:lnTo>
                    <a:lnTo>
                      <a:pt x="203058" y="17060"/>
                    </a:lnTo>
                    <a:lnTo>
                      <a:pt x="190064" y="75088"/>
                    </a:lnTo>
                    <a:lnTo>
                      <a:pt x="204712" y="75088"/>
                    </a:lnTo>
                    <a:lnTo>
                      <a:pt x="219360" y="5046"/>
                    </a:lnTo>
                    <a:lnTo>
                      <a:pt x="196561" y="5046"/>
                    </a:lnTo>
                    <a:lnTo>
                      <a:pt x="169274" y="55745"/>
                    </a:lnTo>
                    <a:lnTo>
                      <a:pt x="169038" y="55745"/>
                    </a:lnTo>
                    <a:lnTo>
                      <a:pt x="164195" y="5406"/>
                    </a:lnTo>
                    <a:lnTo>
                      <a:pt x="141278" y="5406"/>
                    </a:lnTo>
                    <a:lnTo>
                      <a:pt x="126985" y="75088"/>
                    </a:lnTo>
                    <a:close/>
                    <a:moveTo>
                      <a:pt x="98044" y="75088"/>
                    </a:moveTo>
                    <a:lnTo>
                      <a:pt x="112338" y="75088"/>
                    </a:lnTo>
                    <a:lnTo>
                      <a:pt x="126985" y="5046"/>
                    </a:lnTo>
                    <a:lnTo>
                      <a:pt x="112692" y="5046"/>
                    </a:lnTo>
                    <a:lnTo>
                      <a:pt x="98044" y="75088"/>
                    </a:lnTo>
                    <a:close/>
                    <a:moveTo>
                      <a:pt x="49849" y="16459"/>
                    </a:moveTo>
                    <a:lnTo>
                      <a:pt x="69222" y="16459"/>
                    </a:lnTo>
                    <a:lnTo>
                      <a:pt x="56819" y="75208"/>
                    </a:lnTo>
                    <a:lnTo>
                      <a:pt x="71112" y="75208"/>
                    </a:lnTo>
                    <a:lnTo>
                      <a:pt x="83515" y="16099"/>
                    </a:lnTo>
                    <a:lnTo>
                      <a:pt x="102888" y="16099"/>
                    </a:lnTo>
                    <a:lnTo>
                      <a:pt x="105132" y="5166"/>
                    </a:lnTo>
                    <a:lnTo>
                      <a:pt x="52448" y="5166"/>
                    </a:lnTo>
                    <a:lnTo>
                      <a:pt x="49849" y="16459"/>
                    </a:lnTo>
                    <a:close/>
                    <a:moveTo>
                      <a:pt x="0" y="75088"/>
                    </a:moveTo>
                    <a:lnTo>
                      <a:pt x="40635" y="75088"/>
                    </a:lnTo>
                    <a:lnTo>
                      <a:pt x="42880" y="64155"/>
                    </a:lnTo>
                    <a:lnTo>
                      <a:pt x="15947" y="64155"/>
                    </a:lnTo>
                    <a:lnTo>
                      <a:pt x="28350" y="5046"/>
                    </a:lnTo>
                    <a:lnTo>
                      <a:pt x="14411" y="5046"/>
                    </a:lnTo>
                    <a:lnTo>
                      <a:pt x="0" y="75088"/>
                    </a:lnTo>
                    <a:close/>
                  </a:path>
                </a:pathLst>
              </a:custGeom>
              <a:solidFill>
                <a:srgbClr val="FFFFFF"/>
              </a:solidFill>
              <a:ln w="824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grpSp>
          <p:nvGrpSpPr>
            <p:cNvPr id="90" name="Graphic 241" descr="Presentation with checklist outline">
              <a:extLst>
                <a:ext uri="{FF2B5EF4-FFF2-40B4-BE49-F238E27FC236}">
                  <a16:creationId xmlns:a16="http://schemas.microsoft.com/office/drawing/2014/main" id="{5474B192-9A6F-2B53-78E2-2E7B86440C6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15025" y="2853830"/>
              <a:ext cx="257821" cy="254336"/>
              <a:chOff x="1794517" y="1279923"/>
              <a:chExt cx="272887" cy="269199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7602AF9-C872-2334-2F25-D63EE7E639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94517" y="1279923"/>
                <a:ext cx="272887" cy="269199"/>
              </a:xfrm>
              <a:custGeom>
                <a:avLst/>
                <a:gdLst>
                  <a:gd name="connsiteX0" fmla="*/ 269200 w 272887"/>
                  <a:gd name="connsiteY0" fmla="*/ 25814 h 269199"/>
                  <a:gd name="connsiteX1" fmla="*/ 272887 w 272887"/>
                  <a:gd name="connsiteY1" fmla="*/ 22126 h 269199"/>
                  <a:gd name="connsiteX2" fmla="*/ 269200 w 272887"/>
                  <a:gd name="connsiteY2" fmla="*/ 18438 h 269199"/>
                  <a:gd name="connsiteX3" fmla="*/ 140131 w 272887"/>
                  <a:gd name="connsiteY3" fmla="*/ 18438 h 269199"/>
                  <a:gd name="connsiteX4" fmla="*/ 140131 w 272887"/>
                  <a:gd name="connsiteY4" fmla="*/ 3688 h 269199"/>
                  <a:gd name="connsiteX5" fmla="*/ 136444 w 272887"/>
                  <a:gd name="connsiteY5" fmla="*/ 0 h 269199"/>
                  <a:gd name="connsiteX6" fmla="*/ 132756 w 272887"/>
                  <a:gd name="connsiteY6" fmla="*/ 3688 h 269199"/>
                  <a:gd name="connsiteX7" fmla="*/ 132756 w 272887"/>
                  <a:gd name="connsiteY7" fmla="*/ 18438 h 269199"/>
                  <a:gd name="connsiteX8" fmla="*/ 3688 w 272887"/>
                  <a:gd name="connsiteY8" fmla="*/ 18438 h 269199"/>
                  <a:gd name="connsiteX9" fmla="*/ 0 w 272887"/>
                  <a:gd name="connsiteY9" fmla="*/ 22126 h 269199"/>
                  <a:gd name="connsiteX10" fmla="*/ 3688 w 272887"/>
                  <a:gd name="connsiteY10" fmla="*/ 25814 h 269199"/>
                  <a:gd name="connsiteX11" fmla="*/ 18438 w 272887"/>
                  <a:gd name="connsiteY11" fmla="*/ 25814 h 269199"/>
                  <a:gd name="connsiteX12" fmla="*/ 18438 w 272887"/>
                  <a:gd name="connsiteY12" fmla="*/ 177008 h 269199"/>
                  <a:gd name="connsiteX13" fmla="*/ 3688 w 272887"/>
                  <a:gd name="connsiteY13" fmla="*/ 177008 h 269199"/>
                  <a:gd name="connsiteX14" fmla="*/ 0 w 272887"/>
                  <a:gd name="connsiteY14" fmla="*/ 180696 h 269199"/>
                  <a:gd name="connsiteX15" fmla="*/ 3688 w 272887"/>
                  <a:gd name="connsiteY15" fmla="*/ 184383 h 269199"/>
                  <a:gd name="connsiteX16" fmla="*/ 127542 w 272887"/>
                  <a:gd name="connsiteY16" fmla="*/ 184383 h 269199"/>
                  <a:gd name="connsiteX17" fmla="*/ 61927 w 272887"/>
                  <a:gd name="connsiteY17" fmla="*/ 249998 h 269199"/>
                  <a:gd name="connsiteX18" fmla="*/ 62018 w 272887"/>
                  <a:gd name="connsiteY18" fmla="*/ 255212 h 269199"/>
                  <a:gd name="connsiteX19" fmla="*/ 67141 w 272887"/>
                  <a:gd name="connsiteY19" fmla="*/ 255212 h 269199"/>
                  <a:gd name="connsiteX20" fmla="*/ 132693 w 272887"/>
                  <a:gd name="connsiteY20" fmla="*/ 189660 h 269199"/>
                  <a:gd name="connsiteX21" fmla="*/ 132745 w 272887"/>
                  <a:gd name="connsiteY21" fmla="*/ 189661 h 269199"/>
                  <a:gd name="connsiteX22" fmla="*/ 132756 w 272887"/>
                  <a:gd name="connsiteY22" fmla="*/ 189686 h 269199"/>
                  <a:gd name="connsiteX23" fmla="*/ 132756 w 272887"/>
                  <a:gd name="connsiteY23" fmla="*/ 265512 h 269199"/>
                  <a:gd name="connsiteX24" fmla="*/ 136444 w 272887"/>
                  <a:gd name="connsiteY24" fmla="*/ 269200 h 269199"/>
                  <a:gd name="connsiteX25" fmla="*/ 140131 w 272887"/>
                  <a:gd name="connsiteY25" fmla="*/ 265512 h 269199"/>
                  <a:gd name="connsiteX26" fmla="*/ 140131 w 272887"/>
                  <a:gd name="connsiteY26" fmla="*/ 189686 h 269199"/>
                  <a:gd name="connsiteX27" fmla="*/ 140169 w 272887"/>
                  <a:gd name="connsiteY27" fmla="*/ 189650 h 269199"/>
                  <a:gd name="connsiteX28" fmla="*/ 140194 w 272887"/>
                  <a:gd name="connsiteY28" fmla="*/ 189660 h 269199"/>
                  <a:gd name="connsiteX29" fmla="*/ 205746 w 272887"/>
                  <a:gd name="connsiteY29" fmla="*/ 255212 h 269199"/>
                  <a:gd name="connsiteX30" fmla="*/ 210960 w 272887"/>
                  <a:gd name="connsiteY30" fmla="*/ 255122 h 269199"/>
                  <a:gd name="connsiteX31" fmla="*/ 210960 w 272887"/>
                  <a:gd name="connsiteY31" fmla="*/ 249998 h 269199"/>
                  <a:gd name="connsiteX32" fmla="*/ 145346 w 272887"/>
                  <a:gd name="connsiteY32" fmla="*/ 184383 h 269199"/>
                  <a:gd name="connsiteX33" fmla="*/ 269200 w 272887"/>
                  <a:gd name="connsiteY33" fmla="*/ 184383 h 269199"/>
                  <a:gd name="connsiteX34" fmla="*/ 272887 w 272887"/>
                  <a:gd name="connsiteY34" fmla="*/ 180696 h 269199"/>
                  <a:gd name="connsiteX35" fmla="*/ 269200 w 272887"/>
                  <a:gd name="connsiteY35" fmla="*/ 177008 h 269199"/>
                  <a:gd name="connsiteX36" fmla="*/ 254449 w 272887"/>
                  <a:gd name="connsiteY36" fmla="*/ 177008 h 269199"/>
                  <a:gd name="connsiteX37" fmla="*/ 254449 w 272887"/>
                  <a:gd name="connsiteY37" fmla="*/ 25814 h 269199"/>
                  <a:gd name="connsiteX38" fmla="*/ 247074 w 272887"/>
                  <a:gd name="connsiteY38" fmla="*/ 177008 h 269199"/>
                  <a:gd name="connsiteX39" fmla="*/ 25814 w 272887"/>
                  <a:gd name="connsiteY39" fmla="*/ 177008 h 269199"/>
                  <a:gd name="connsiteX40" fmla="*/ 25814 w 272887"/>
                  <a:gd name="connsiteY40" fmla="*/ 25814 h 269199"/>
                  <a:gd name="connsiteX41" fmla="*/ 247074 w 272887"/>
                  <a:gd name="connsiteY41" fmla="*/ 25814 h 269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72887" h="269199">
                    <a:moveTo>
                      <a:pt x="269200" y="25814"/>
                    </a:moveTo>
                    <a:cubicBezTo>
                      <a:pt x="271236" y="25814"/>
                      <a:pt x="272887" y="24163"/>
                      <a:pt x="272887" y="22126"/>
                    </a:cubicBezTo>
                    <a:cubicBezTo>
                      <a:pt x="272887" y="20089"/>
                      <a:pt x="271236" y="18438"/>
                      <a:pt x="269200" y="18438"/>
                    </a:cubicBezTo>
                    <a:lnTo>
                      <a:pt x="140131" y="18438"/>
                    </a:lnTo>
                    <a:lnTo>
                      <a:pt x="140131" y="3688"/>
                    </a:lnTo>
                    <a:cubicBezTo>
                      <a:pt x="140131" y="1651"/>
                      <a:pt x="138480" y="0"/>
                      <a:pt x="136444" y="0"/>
                    </a:cubicBezTo>
                    <a:cubicBezTo>
                      <a:pt x="134407" y="0"/>
                      <a:pt x="132756" y="1651"/>
                      <a:pt x="132756" y="3688"/>
                    </a:cubicBezTo>
                    <a:lnTo>
                      <a:pt x="132756" y="18438"/>
                    </a:lnTo>
                    <a:lnTo>
                      <a:pt x="3688" y="18438"/>
                    </a:lnTo>
                    <a:cubicBezTo>
                      <a:pt x="1651" y="18438"/>
                      <a:pt x="0" y="20089"/>
                      <a:pt x="0" y="22126"/>
                    </a:cubicBezTo>
                    <a:cubicBezTo>
                      <a:pt x="0" y="24163"/>
                      <a:pt x="1651" y="25814"/>
                      <a:pt x="3688" y="25814"/>
                    </a:cubicBezTo>
                    <a:lnTo>
                      <a:pt x="18438" y="25814"/>
                    </a:lnTo>
                    <a:lnTo>
                      <a:pt x="18438" y="177008"/>
                    </a:lnTo>
                    <a:lnTo>
                      <a:pt x="3688" y="177008"/>
                    </a:lnTo>
                    <a:cubicBezTo>
                      <a:pt x="1651" y="177008"/>
                      <a:pt x="0" y="178659"/>
                      <a:pt x="0" y="180696"/>
                    </a:cubicBezTo>
                    <a:cubicBezTo>
                      <a:pt x="0" y="182732"/>
                      <a:pt x="1651" y="184383"/>
                      <a:pt x="3688" y="184383"/>
                    </a:cubicBezTo>
                    <a:lnTo>
                      <a:pt x="127542" y="184383"/>
                    </a:lnTo>
                    <a:lnTo>
                      <a:pt x="61927" y="249998"/>
                    </a:lnTo>
                    <a:cubicBezTo>
                      <a:pt x="60512" y="251463"/>
                      <a:pt x="60553" y="253797"/>
                      <a:pt x="62018" y="255212"/>
                    </a:cubicBezTo>
                    <a:cubicBezTo>
                      <a:pt x="63447" y="256593"/>
                      <a:pt x="65712" y="256593"/>
                      <a:pt x="67141" y="255212"/>
                    </a:cubicBezTo>
                    <a:lnTo>
                      <a:pt x="132693" y="189660"/>
                    </a:lnTo>
                    <a:cubicBezTo>
                      <a:pt x="132708" y="189646"/>
                      <a:pt x="132731" y="189646"/>
                      <a:pt x="132745" y="189661"/>
                    </a:cubicBezTo>
                    <a:cubicBezTo>
                      <a:pt x="132752" y="189668"/>
                      <a:pt x="132756" y="189677"/>
                      <a:pt x="132756" y="189686"/>
                    </a:cubicBezTo>
                    <a:lnTo>
                      <a:pt x="132756" y="265512"/>
                    </a:lnTo>
                    <a:cubicBezTo>
                      <a:pt x="132756" y="267549"/>
                      <a:pt x="134407" y="269200"/>
                      <a:pt x="136444" y="269200"/>
                    </a:cubicBezTo>
                    <a:cubicBezTo>
                      <a:pt x="138480" y="269200"/>
                      <a:pt x="140131" y="267549"/>
                      <a:pt x="140131" y="265512"/>
                    </a:cubicBezTo>
                    <a:lnTo>
                      <a:pt x="140131" y="189686"/>
                    </a:lnTo>
                    <a:cubicBezTo>
                      <a:pt x="140132" y="189666"/>
                      <a:pt x="140148" y="189650"/>
                      <a:pt x="140169" y="189650"/>
                    </a:cubicBezTo>
                    <a:cubicBezTo>
                      <a:pt x="140178" y="189650"/>
                      <a:pt x="140187" y="189654"/>
                      <a:pt x="140194" y="189660"/>
                    </a:cubicBezTo>
                    <a:lnTo>
                      <a:pt x="205746" y="255212"/>
                    </a:lnTo>
                    <a:cubicBezTo>
                      <a:pt x="207211" y="256627"/>
                      <a:pt x="209545" y="256587"/>
                      <a:pt x="210960" y="255122"/>
                    </a:cubicBezTo>
                    <a:cubicBezTo>
                      <a:pt x="212341" y="253693"/>
                      <a:pt x="212341" y="251427"/>
                      <a:pt x="210960" y="249998"/>
                    </a:cubicBezTo>
                    <a:lnTo>
                      <a:pt x="145346" y="184383"/>
                    </a:lnTo>
                    <a:lnTo>
                      <a:pt x="269200" y="184383"/>
                    </a:lnTo>
                    <a:cubicBezTo>
                      <a:pt x="271236" y="184383"/>
                      <a:pt x="272887" y="182732"/>
                      <a:pt x="272887" y="180696"/>
                    </a:cubicBezTo>
                    <a:cubicBezTo>
                      <a:pt x="272887" y="178659"/>
                      <a:pt x="271236" y="177008"/>
                      <a:pt x="269200" y="177008"/>
                    </a:cubicBezTo>
                    <a:lnTo>
                      <a:pt x="254449" y="177008"/>
                    </a:lnTo>
                    <a:lnTo>
                      <a:pt x="254449" y="25814"/>
                    </a:lnTo>
                    <a:close/>
                    <a:moveTo>
                      <a:pt x="247074" y="177008"/>
                    </a:moveTo>
                    <a:lnTo>
                      <a:pt x="25814" y="177008"/>
                    </a:lnTo>
                    <a:lnTo>
                      <a:pt x="25814" y="25814"/>
                    </a:lnTo>
                    <a:lnTo>
                      <a:pt x="247074" y="25814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EFB2746-772C-B630-4062-49B6189579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4648" y="1353676"/>
                <a:ext cx="62690" cy="7375"/>
              </a:xfrm>
              <a:custGeom>
                <a:avLst/>
                <a:gdLst>
                  <a:gd name="connsiteX0" fmla="*/ 0 w 62690"/>
                  <a:gd name="connsiteY0" fmla="*/ 0 h 7375"/>
                  <a:gd name="connsiteX1" fmla="*/ 62690 w 62690"/>
                  <a:gd name="connsiteY1" fmla="*/ 0 h 7375"/>
                  <a:gd name="connsiteX2" fmla="*/ 62690 w 62690"/>
                  <a:gd name="connsiteY2" fmla="*/ 7375 h 7375"/>
                  <a:gd name="connsiteX3" fmla="*/ 0 w 62690"/>
                  <a:gd name="connsiteY3" fmla="*/ 7375 h 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90" h="7375">
                    <a:moveTo>
                      <a:pt x="0" y="0"/>
                    </a:moveTo>
                    <a:lnTo>
                      <a:pt x="62690" y="0"/>
                    </a:lnTo>
                    <a:lnTo>
                      <a:pt x="62690" y="7375"/>
                    </a:lnTo>
                    <a:lnTo>
                      <a:pt x="0" y="7375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57CD960-6BCE-17EA-05C4-7B542C165E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4648" y="1401616"/>
                <a:ext cx="62690" cy="7375"/>
              </a:xfrm>
              <a:custGeom>
                <a:avLst/>
                <a:gdLst>
                  <a:gd name="connsiteX0" fmla="*/ 0 w 62690"/>
                  <a:gd name="connsiteY0" fmla="*/ 0 h 7375"/>
                  <a:gd name="connsiteX1" fmla="*/ 62690 w 62690"/>
                  <a:gd name="connsiteY1" fmla="*/ 0 h 7375"/>
                  <a:gd name="connsiteX2" fmla="*/ 62690 w 62690"/>
                  <a:gd name="connsiteY2" fmla="*/ 7375 h 7375"/>
                  <a:gd name="connsiteX3" fmla="*/ 0 w 62690"/>
                  <a:gd name="connsiteY3" fmla="*/ 7375 h 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90" h="7375">
                    <a:moveTo>
                      <a:pt x="0" y="0"/>
                    </a:moveTo>
                    <a:lnTo>
                      <a:pt x="62690" y="0"/>
                    </a:lnTo>
                    <a:lnTo>
                      <a:pt x="62690" y="7375"/>
                    </a:lnTo>
                    <a:lnTo>
                      <a:pt x="0" y="7375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23AF2CB-F2C7-6D9D-194B-6E9698A450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1975" y="1340006"/>
                <a:ext cx="49466" cy="37322"/>
              </a:xfrm>
              <a:custGeom>
                <a:avLst/>
                <a:gdLst>
                  <a:gd name="connsiteX0" fmla="*/ 17358 w 49466"/>
                  <a:gd name="connsiteY0" fmla="*/ 26894 h 37322"/>
                  <a:gd name="connsiteX1" fmla="*/ 5214 w 49466"/>
                  <a:gd name="connsiteY1" fmla="*/ 14751 h 37322"/>
                  <a:gd name="connsiteX2" fmla="*/ 0 w 49466"/>
                  <a:gd name="connsiteY2" fmla="*/ 19965 h 37322"/>
                  <a:gd name="connsiteX3" fmla="*/ 17358 w 49466"/>
                  <a:gd name="connsiteY3" fmla="*/ 37323 h 37322"/>
                  <a:gd name="connsiteX4" fmla="*/ 49466 w 49466"/>
                  <a:gd name="connsiteY4" fmla="*/ 5214 h 37322"/>
                  <a:gd name="connsiteX5" fmla="*/ 44252 w 49466"/>
                  <a:gd name="connsiteY5" fmla="*/ 0 h 37322"/>
                  <a:gd name="connsiteX6" fmla="*/ 17358 w 49466"/>
                  <a:gd name="connsiteY6" fmla="*/ 26894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66" h="37322">
                    <a:moveTo>
                      <a:pt x="17358" y="26894"/>
                    </a:moveTo>
                    <a:lnTo>
                      <a:pt x="5214" y="14751"/>
                    </a:lnTo>
                    <a:lnTo>
                      <a:pt x="0" y="19965"/>
                    </a:lnTo>
                    <a:lnTo>
                      <a:pt x="17358" y="37323"/>
                    </a:lnTo>
                    <a:lnTo>
                      <a:pt x="49466" y="5214"/>
                    </a:lnTo>
                    <a:lnTo>
                      <a:pt x="44252" y="0"/>
                    </a:lnTo>
                    <a:lnTo>
                      <a:pt x="17358" y="26894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B723BD9-40C5-4EC1-2337-CD2217332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61975" y="1387945"/>
                <a:ext cx="49466" cy="37322"/>
              </a:xfrm>
              <a:custGeom>
                <a:avLst/>
                <a:gdLst>
                  <a:gd name="connsiteX0" fmla="*/ 17358 w 49466"/>
                  <a:gd name="connsiteY0" fmla="*/ 26894 h 37322"/>
                  <a:gd name="connsiteX1" fmla="*/ 5214 w 49466"/>
                  <a:gd name="connsiteY1" fmla="*/ 14751 h 37322"/>
                  <a:gd name="connsiteX2" fmla="*/ 0 w 49466"/>
                  <a:gd name="connsiteY2" fmla="*/ 19965 h 37322"/>
                  <a:gd name="connsiteX3" fmla="*/ 17358 w 49466"/>
                  <a:gd name="connsiteY3" fmla="*/ 37323 h 37322"/>
                  <a:gd name="connsiteX4" fmla="*/ 49466 w 49466"/>
                  <a:gd name="connsiteY4" fmla="*/ 5214 h 37322"/>
                  <a:gd name="connsiteX5" fmla="*/ 44252 w 49466"/>
                  <a:gd name="connsiteY5" fmla="*/ 0 h 37322"/>
                  <a:gd name="connsiteX6" fmla="*/ 17358 w 49466"/>
                  <a:gd name="connsiteY6" fmla="*/ 26894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66" h="37322">
                    <a:moveTo>
                      <a:pt x="17358" y="26894"/>
                    </a:moveTo>
                    <a:lnTo>
                      <a:pt x="5214" y="14751"/>
                    </a:lnTo>
                    <a:lnTo>
                      <a:pt x="0" y="19965"/>
                    </a:lnTo>
                    <a:lnTo>
                      <a:pt x="17358" y="37323"/>
                    </a:lnTo>
                    <a:lnTo>
                      <a:pt x="49466" y="5214"/>
                    </a:lnTo>
                    <a:lnTo>
                      <a:pt x="44252" y="0"/>
                    </a:lnTo>
                    <a:lnTo>
                      <a:pt x="17358" y="26894"/>
                    </a:lnTo>
                    <a:close/>
                  </a:path>
                </a:pathLst>
              </a:custGeom>
              <a:solidFill>
                <a:srgbClr val="FFFFFF"/>
              </a:solidFill>
              <a:ln w="367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  <a:sym typeface="Helvetica Neue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68B424-49EC-3C16-8E52-0734417BBEF2}"/>
                </a:ext>
              </a:extLst>
            </p:cNvPr>
            <p:cNvSpPr txBox="1">
              <a:spLocks/>
            </p:cNvSpPr>
            <p:nvPr/>
          </p:nvSpPr>
          <p:spPr>
            <a:xfrm>
              <a:off x="7576180" y="2804816"/>
              <a:ext cx="190757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Pre-built manual / automated TCs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1A8486F-FDBA-5B4F-106A-8BB6F8708B99}"/>
                </a:ext>
              </a:extLst>
            </p:cNvPr>
            <p:cNvSpPr txBox="1">
              <a:spLocks/>
            </p:cNvSpPr>
            <p:nvPr/>
          </p:nvSpPr>
          <p:spPr>
            <a:xfrm>
              <a:off x="5963518" y="890287"/>
              <a:ext cx="2082301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Auto generation of manual test cases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903A082-7AD8-FA47-9177-92998C10CB91}"/>
                </a:ext>
              </a:extLst>
            </p:cNvPr>
            <p:cNvSpPr txBox="1">
              <a:spLocks/>
            </p:cNvSpPr>
            <p:nvPr/>
          </p:nvSpPr>
          <p:spPr>
            <a:xfrm>
              <a:off x="9238097" y="4528005"/>
              <a:ext cx="1598194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>
              <a:defPPr>
                <a:defRPr lang="en-US"/>
              </a:defPPr>
              <a:lvl1pPr algn="ctr">
                <a:defRPr sz="1000" b="1">
                  <a:solidFill>
                    <a:srgbClr val="05A8ED"/>
                  </a:solidFill>
                  <a:latin typeface="Frutiger 45 bold"/>
                  <a:cs typeface="Calibri" panose="020F050202020403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66BB"/>
                  </a:solidFill>
                  <a:effectLst/>
                  <a:uLnTx/>
                  <a:uFillTx/>
                  <a:latin typeface="Frutiger 45 bold"/>
                  <a:ea typeface="+mn-ea"/>
                  <a:cs typeface="Calibri" panose="020F0502020204030204" pitchFamily="34" charset="0"/>
                  <a:sym typeface="Helvetica Neue"/>
                </a:rPr>
                <a:t>Extract &amp; generate test data</a:t>
              </a:r>
            </a:p>
          </p:txBody>
        </p:sp>
      </p:grp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AD64F433-D0B2-34A5-7D8E-2E364C8C7066}"/>
              </a:ext>
            </a:extLst>
          </p:cNvPr>
          <p:cNvSpPr>
            <a:spLocks/>
          </p:cNvSpPr>
          <p:nvPr/>
        </p:nvSpPr>
        <p:spPr>
          <a:xfrm>
            <a:off x="10819722" y="5981722"/>
            <a:ext cx="1132840" cy="338950"/>
          </a:xfrm>
          <a:prstGeom prst="roundRect">
            <a:avLst/>
          </a:prstGeom>
          <a:solidFill>
            <a:srgbClr val="004B9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  <a:sym typeface="Helvetica Neue"/>
              </a:rPr>
              <a:t>LTIM Solutions</a:t>
            </a:r>
          </a:p>
        </p:txBody>
      </p:sp>
    </p:spTree>
    <p:extLst>
      <p:ext uri="{BB962C8B-B14F-4D97-AF65-F5344CB8AC3E}">
        <p14:creationId xmlns:p14="http://schemas.microsoft.com/office/powerpoint/2010/main" val="13061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B6AB-4081-1F8B-CA0B-EDD6C161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1EC447-1B0C-3CA1-0DDC-FD5911EAB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LTIM Gen AI based Accelerators</a:t>
            </a:r>
          </a:p>
        </p:txBody>
      </p:sp>
      <p:sp>
        <p:nvSpPr>
          <p:cNvPr id="3" name="TextBox 73">
            <a:extLst>
              <a:ext uri="{FF2B5EF4-FFF2-40B4-BE49-F238E27FC236}">
                <a16:creationId xmlns:a16="http://schemas.microsoft.com/office/drawing/2014/main" id="{017A347C-AF7B-34D3-688B-8FDDD5926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23" y="1110251"/>
            <a:ext cx="2834640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TestGenius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 - Test Case Builder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8BE61F-6EF7-3412-09CE-B4D98FB85F90}"/>
              </a:ext>
            </a:extLst>
          </p:cNvPr>
          <p:cNvGrpSpPr/>
          <p:nvPr/>
        </p:nvGrpSpPr>
        <p:grpSpPr>
          <a:xfrm>
            <a:off x="4553974" y="1699194"/>
            <a:ext cx="1467873" cy="1396452"/>
            <a:chOff x="667898" y="1782167"/>
            <a:chExt cx="2389518" cy="1611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FFD36D-D0E9-5959-9605-571710C26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98" y="1782167"/>
              <a:ext cx="1502150" cy="502133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74E0EE-120B-BC46-0B27-FF589483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0020" y="2284300"/>
              <a:ext cx="1687396" cy="579219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21B4FF-0B27-16CE-BB39-4E9B1EE3C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9625"/>
            <a:stretch/>
          </p:blipFill>
          <p:spPr>
            <a:xfrm>
              <a:off x="801391" y="2863519"/>
              <a:ext cx="1897137" cy="530497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: Rounded Corners 47">
            <a:extLst>
              <a:ext uri="{FF2B5EF4-FFF2-40B4-BE49-F238E27FC236}">
                <a16:creationId xmlns:a16="http://schemas.microsoft.com/office/drawing/2014/main" id="{635F3888-2B50-CB9A-6816-FB6D5447807D}"/>
              </a:ext>
            </a:extLst>
          </p:cNvPr>
          <p:cNvSpPr/>
          <p:nvPr/>
        </p:nvSpPr>
        <p:spPr>
          <a:xfrm>
            <a:off x="3095676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Automates the creation of test cases </a:t>
            </a:r>
            <a:r>
              <a:rPr lang="en-US" sz="1200" dirty="0">
                <a:solidFill>
                  <a:schemeClr val="tx2"/>
                </a:solidFill>
              </a:rPr>
              <a:t>from SAP business process models and diagrams, </a:t>
            </a:r>
            <a:r>
              <a:rPr lang="en-US" sz="1200" b="1" dirty="0">
                <a:solidFill>
                  <a:schemeClr val="tx2"/>
                </a:solidFill>
              </a:rPr>
              <a:t>saving time and reducing manual effort </a:t>
            </a:r>
            <a:r>
              <a:rPr lang="en-US" sz="1200" dirty="0">
                <a:solidFill>
                  <a:schemeClr val="tx2"/>
                </a:solidFill>
              </a:rPr>
              <a:t>by providing output in Excel format, ensuring easy integration with various Test Management tools such as ADO.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Supports BPMN </a:t>
            </a:r>
            <a:r>
              <a:rPr lang="en-US" sz="1200" dirty="0">
                <a:solidFill>
                  <a:schemeClr val="tx2"/>
                </a:solidFill>
              </a:rPr>
              <a:t>from multiple sources, including </a:t>
            </a:r>
            <a:r>
              <a:rPr lang="en-US" sz="1200" b="1" dirty="0">
                <a:solidFill>
                  <a:schemeClr val="tx2"/>
                </a:solidFill>
              </a:rPr>
              <a:t>SAP </a:t>
            </a:r>
            <a:r>
              <a:rPr lang="en-US" sz="1200" b="1" dirty="0" err="1">
                <a:solidFill>
                  <a:schemeClr val="tx2"/>
                </a:solidFill>
              </a:rPr>
              <a:t>Signavio</a:t>
            </a:r>
            <a:r>
              <a:rPr lang="en-US" sz="1200" b="1" dirty="0">
                <a:solidFill>
                  <a:schemeClr val="tx2"/>
                </a:solidFill>
              </a:rPr>
              <a:t>, </a:t>
            </a:r>
            <a:r>
              <a:rPr lang="en-US" sz="1200" b="1" dirty="0" err="1">
                <a:solidFill>
                  <a:schemeClr val="tx2"/>
                </a:solidFill>
              </a:rPr>
              <a:t>SolMan</a:t>
            </a:r>
            <a:r>
              <a:rPr lang="en-US" sz="1200" b="1" dirty="0">
                <a:solidFill>
                  <a:schemeClr val="tx2"/>
                </a:solidFill>
              </a:rPr>
              <a:t>, and user-designed PDFs</a:t>
            </a:r>
            <a:r>
              <a:rPr lang="en-US" sz="1200" dirty="0">
                <a:solidFill>
                  <a:schemeClr val="tx2"/>
                </a:solidFill>
              </a:rPr>
              <a:t>, offering flexibility and compatibility.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Efficient validation of SAP Business Processes</a:t>
            </a:r>
            <a:r>
              <a:rPr lang="en-US" sz="1200" dirty="0">
                <a:solidFill>
                  <a:schemeClr val="tx2"/>
                </a:solidFill>
              </a:rPr>
              <a:t>, enhancing accuracy and consistency in test case generation</a:t>
            </a:r>
          </a:p>
        </p:txBody>
      </p:sp>
      <p:sp>
        <p:nvSpPr>
          <p:cNvPr id="10" name="TextBox 73">
            <a:extLst>
              <a:ext uri="{FF2B5EF4-FFF2-40B4-BE49-F238E27FC236}">
                <a16:creationId xmlns:a16="http://schemas.microsoft.com/office/drawing/2014/main" id="{4BD541D2-3BA8-0934-C175-0DD00D827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0205" y="1110251"/>
            <a:ext cx="2834640" cy="4320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DataFabric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 - Test Data Generator</a:t>
            </a:r>
          </a:p>
        </p:txBody>
      </p:sp>
      <p:sp>
        <p:nvSpPr>
          <p:cNvPr id="11" name="Rectangle: Rounded Corners 47">
            <a:extLst>
              <a:ext uri="{FF2B5EF4-FFF2-40B4-BE49-F238E27FC236}">
                <a16:creationId xmlns:a16="http://schemas.microsoft.com/office/drawing/2014/main" id="{0D713278-EFD3-46FD-6502-989B3A10854D}"/>
              </a:ext>
            </a:extLst>
          </p:cNvPr>
          <p:cNvSpPr/>
          <p:nvPr/>
        </p:nvSpPr>
        <p:spPr>
          <a:xfrm>
            <a:off x="6161729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UI-based utility simplifies </a:t>
            </a:r>
            <a:r>
              <a:rPr lang="en-US" sz="1200" dirty="0">
                <a:solidFill>
                  <a:schemeClr val="tx2"/>
                </a:solidFill>
              </a:rPr>
              <a:t>SAP test data extraction and generation, ensuring accurate results tailored to user input and reducing the risk of errors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Transforms complex data management tasks </a:t>
            </a:r>
            <a:r>
              <a:rPr lang="en-US" sz="1200" dirty="0">
                <a:solidFill>
                  <a:schemeClr val="tx2"/>
                </a:solidFill>
              </a:rPr>
              <a:t>into efficient processes, </a:t>
            </a:r>
            <a:r>
              <a:rPr lang="en-US" sz="1200" b="1" dirty="0">
                <a:solidFill>
                  <a:schemeClr val="tx2"/>
                </a:solidFill>
              </a:rPr>
              <a:t>enhancing productivity by 20% </a:t>
            </a:r>
            <a:r>
              <a:rPr lang="en-US" sz="1200" dirty="0">
                <a:solidFill>
                  <a:schemeClr val="tx2"/>
                </a:solidFill>
              </a:rPr>
              <a:t>during test execution and empowering users of all technical levels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A comprehensive context menu </a:t>
            </a:r>
            <a:r>
              <a:rPr lang="en-US" sz="1200" dirty="0">
                <a:solidFill>
                  <a:schemeClr val="tx2"/>
                </a:solidFill>
              </a:rPr>
              <a:t>provides </a:t>
            </a:r>
            <a:r>
              <a:rPr lang="en-US" sz="1200" b="1" dirty="0">
                <a:solidFill>
                  <a:schemeClr val="tx2"/>
                </a:solidFill>
              </a:rPr>
              <a:t>easy data selection.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774C0C-51E0-3465-CD3F-81941A2DEB29}"/>
              </a:ext>
            </a:extLst>
          </p:cNvPr>
          <p:cNvGrpSpPr/>
          <p:nvPr/>
        </p:nvGrpSpPr>
        <p:grpSpPr>
          <a:xfrm>
            <a:off x="7601513" y="1800912"/>
            <a:ext cx="1421945" cy="1148983"/>
            <a:chOff x="6537811" y="3298686"/>
            <a:chExt cx="2026684" cy="17244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F5314B-4338-76A3-A852-3A348D39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811" y="3298686"/>
              <a:ext cx="1491550" cy="1121182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E3AA3F-18FC-F8CC-EF4C-DC8AA4DBA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080" r="10271" b="-1"/>
            <a:stretch/>
          </p:blipFill>
          <p:spPr>
            <a:xfrm>
              <a:off x="7072946" y="3901996"/>
              <a:ext cx="1491549" cy="1121181"/>
            </a:xfrm>
            <a:prstGeom prst="rect">
              <a:avLst/>
            </a:prstGeom>
            <a:ln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2C6A37-1353-62BA-9740-FB2EFFEC8587}"/>
              </a:ext>
            </a:extLst>
          </p:cNvPr>
          <p:cNvGrpSpPr/>
          <p:nvPr/>
        </p:nvGrpSpPr>
        <p:grpSpPr>
          <a:xfrm>
            <a:off x="3103642" y="1655965"/>
            <a:ext cx="1407198" cy="1554600"/>
            <a:chOff x="852097" y="1493400"/>
            <a:chExt cx="1583191" cy="17490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8EC9A6-100C-95CD-4862-F2626694160D}"/>
                </a:ext>
              </a:extLst>
            </p:cNvPr>
            <p:cNvSpPr/>
            <p:nvPr/>
          </p:nvSpPr>
          <p:spPr>
            <a:xfrm>
              <a:off x="903941" y="1514984"/>
              <a:ext cx="1529399" cy="1130396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396000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Gen-AI </a:t>
              </a:r>
              <a:b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IN" sz="12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TestGenius</a:t>
              </a:r>
              <a: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App</a:t>
              </a:r>
            </a:p>
          </p:txBody>
        </p:sp>
        <p:pic>
          <p:nvPicPr>
            <p:cNvPr id="18" name="Graphic 17" descr="Artificial Intelligence outline">
              <a:extLst>
                <a:ext uri="{FF2B5EF4-FFF2-40B4-BE49-F238E27FC236}">
                  <a16:creationId xmlns:a16="http://schemas.microsoft.com/office/drawing/2014/main" id="{AFD0CCAE-A27C-D200-0F31-700FE53B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1684" y="1669170"/>
              <a:ext cx="333912" cy="3573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A35FF0C-CABB-CBBA-C7EF-BB3C23D0A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934779" y="1576746"/>
              <a:ext cx="513021" cy="136581"/>
            </a:xfrm>
            <a:prstGeom prst="rect">
              <a:avLst/>
            </a:prstGeom>
            <a:noFill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D12DE9-D684-DF7E-CDFF-EB66B118F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852097" y="1493400"/>
              <a:ext cx="1583191" cy="174902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D7C49A-AA04-CE0E-CA23-0B04A90F205A}"/>
              </a:ext>
            </a:extLst>
          </p:cNvPr>
          <p:cNvGrpSpPr/>
          <p:nvPr/>
        </p:nvGrpSpPr>
        <p:grpSpPr>
          <a:xfrm>
            <a:off x="6157819" y="1642704"/>
            <a:ext cx="1410687" cy="1558453"/>
            <a:chOff x="6526812" y="1493400"/>
            <a:chExt cx="1583191" cy="17490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38AA5F-9613-3FA6-DD92-7D52481D3D8C}"/>
                </a:ext>
              </a:extLst>
            </p:cNvPr>
            <p:cNvSpPr/>
            <p:nvPr/>
          </p:nvSpPr>
          <p:spPr>
            <a:xfrm>
              <a:off x="6568352" y="1498600"/>
              <a:ext cx="1529399" cy="1089030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468000" bIns="36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Test Data Generator</a:t>
              </a:r>
            </a:p>
          </p:txBody>
        </p:sp>
        <p:pic>
          <p:nvPicPr>
            <p:cNvPr id="30" name="Picture 18">
              <a:extLst>
                <a:ext uri="{FF2B5EF4-FFF2-40B4-BE49-F238E27FC236}">
                  <a16:creationId xmlns:a16="http://schemas.microsoft.com/office/drawing/2014/main" id="{EB88A6AD-411D-76A4-B3F9-A9899A92A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6599190" y="1576746"/>
              <a:ext cx="513021" cy="136581"/>
            </a:xfrm>
            <a:prstGeom prst="rect">
              <a:avLst/>
            </a:prstGeom>
            <a:noFill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8D8E302-FB05-FF60-0610-3628E0FC4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6526812" y="1493400"/>
              <a:ext cx="1583191" cy="1749028"/>
            </a:xfrm>
            <a:prstGeom prst="rect">
              <a:avLst/>
            </a:prstGeom>
          </p:spPr>
        </p:pic>
        <p:pic>
          <p:nvPicPr>
            <p:cNvPr id="32" name="Graphic 31" descr="Folder Search outline">
              <a:extLst>
                <a:ext uri="{FF2B5EF4-FFF2-40B4-BE49-F238E27FC236}">
                  <a16:creationId xmlns:a16="http://schemas.microsoft.com/office/drawing/2014/main" id="{9737A271-B76F-49CB-89BB-947F9819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51334" y="1726024"/>
              <a:ext cx="363434" cy="340425"/>
            </a:xfrm>
            <a:prstGeom prst="rect">
              <a:avLst/>
            </a:prstGeom>
          </p:spPr>
        </p:pic>
      </p:grpSp>
      <p:sp>
        <p:nvSpPr>
          <p:cNvPr id="21" name="TextBox 73">
            <a:extLst>
              <a:ext uri="{FF2B5EF4-FFF2-40B4-BE49-F238E27FC236}">
                <a16:creationId xmlns:a16="http://schemas.microsoft.com/office/drawing/2014/main" id="{7E147CB3-D16F-AC00-8E14-E8D90CA04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053" y="1110251"/>
            <a:ext cx="2834640" cy="4320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ART - Advanced Reporting Tool</a:t>
            </a:r>
          </a:p>
        </p:txBody>
      </p:sp>
      <p:sp>
        <p:nvSpPr>
          <p:cNvPr id="22" name="Rectangle: Rounded Corners 47">
            <a:extLst>
              <a:ext uri="{FF2B5EF4-FFF2-40B4-BE49-F238E27FC236}">
                <a16:creationId xmlns:a16="http://schemas.microsoft.com/office/drawing/2014/main" id="{854608B1-38F7-7DE1-0083-674A5D9A482A}"/>
              </a:ext>
            </a:extLst>
          </p:cNvPr>
          <p:cNvSpPr/>
          <p:nvPr/>
        </p:nvSpPr>
        <p:spPr>
          <a:xfrm>
            <a:off x="9196304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Advanced Reporting Tool (ART) </a:t>
            </a:r>
            <a:r>
              <a:rPr lang="en-US" sz="1200" dirty="0">
                <a:solidFill>
                  <a:schemeClr val="tx2"/>
                </a:solidFill>
              </a:rPr>
              <a:t>generates clean, template-based </a:t>
            </a:r>
            <a:r>
              <a:rPr lang="en-US" sz="1200" dirty="0" err="1">
                <a:solidFill>
                  <a:schemeClr val="tx2"/>
                </a:solidFill>
              </a:rPr>
              <a:t>Worksoft</a:t>
            </a:r>
            <a:r>
              <a:rPr lang="en-US" sz="1200" dirty="0">
                <a:solidFill>
                  <a:schemeClr val="tx2"/>
                </a:solidFill>
              </a:rPr>
              <a:t> Certify Execution reports in PDF format with both summary and detailed views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Easy UI for business users or functional SMEs</a:t>
            </a:r>
            <a:r>
              <a:rPr lang="en-US" sz="1200" dirty="0">
                <a:solidFill>
                  <a:schemeClr val="tx2"/>
                </a:solidFill>
              </a:rPr>
              <a:t> to generate automation reports without requiring </a:t>
            </a:r>
            <a:r>
              <a:rPr lang="en-US" sz="1200" dirty="0" err="1">
                <a:solidFill>
                  <a:schemeClr val="tx2"/>
                </a:solidFill>
              </a:rPr>
              <a:t>Worksoft</a:t>
            </a:r>
            <a:r>
              <a:rPr lang="en-US" sz="1200" dirty="0">
                <a:solidFill>
                  <a:schemeClr val="tx2"/>
                </a:solidFill>
              </a:rPr>
              <a:t> Certify installation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PDFs enabled with navigation through hyperlinks, </a:t>
            </a:r>
            <a:r>
              <a:rPr lang="en-US" sz="1200" dirty="0">
                <a:solidFill>
                  <a:schemeClr val="tx2"/>
                </a:solidFill>
              </a:rPr>
              <a:t>making it simple to move between sections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7A3AA8-C2C2-029C-AF10-CF275E6073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99333" y="1699194"/>
            <a:ext cx="1134963" cy="676997"/>
          </a:xfrm>
          <a:prstGeom prst="rect">
            <a:avLst/>
          </a:prstGeom>
          <a:ln>
            <a:solidFill>
              <a:srgbClr val="03558A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AA4AA6-B627-F248-743A-87D0D00A947B}"/>
              </a:ext>
            </a:extLst>
          </p:cNvPr>
          <p:cNvGrpSpPr/>
          <p:nvPr/>
        </p:nvGrpSpPr>
        <p:grpSpPr>
          <a:xfrm>
            <a:off x="9417039" y="1654039"/>
            <a:ext cx="1416280" cy="1558453"/>
            <a:chOff x="8666269" y="1654039"/>
            <a:chExt cx="1416280" cy="155845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F016F7-8748-BB26-6F18-36F48BBA5C74}"/>
                </a:ext>
              </a:extLst>
            </p:cNvPr>
            <p:cNvSpPr/>
            <p:nvPr/>
          </p:nvSpPr>
          <p:spPr>
            <a:xfrm>
              <a:off x="8719793" y="1658672"/>
              <a:ext cx="1362756" cy="970369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468000" bIns="36000" rtlCol="0" anchor="b"/>
            <a:lstStyle/>
            <a:p>
              <a:pPr algn="ctr">
                <a:defRPr/>
              </a:pPr>
              <a:r>
                <a:rPr lang="en-IN" sz="1200" b="1" kern="0">
                  <a:solidFill>
                    <a:schemeClr val="bg1"/>
                  </a:solidFill>
                  <a:latin typeface="Frutiger 45 bold"/>
                </a:rPr>
                <a:t>Advanced Reporting Tool</a:t>
              </a:r>
            </a:p>
          </p:txBody>
        </p:sp>
        <p:pic>
          <p:nvPicPr>
            <p:cNvPr id="35" name="Picture 18">
              <a:extLst>
                <a:ext uri="{FF2B5EF4-FFF2-40B4-BE49-F238E27FC236}">
                  <a16:creationId xmlns:a16="http://schemas.microsoft.com/office/drawing/2014/main" id="{5A35802A-5FFC-A54E-BD88-57D0BAA1BE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8747271" y="1728304"/>
              <a:ext cx="457122" cy="121699"/>
            </a:xfrm>
            <a:prstGeom prst="rect">
              <a:avLst/>
            </a:prstGeom>
            <a:noFill/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383766-F613-1D47-F254-0CB343978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8666269" y="1654039"/>
              <a:ext cx="1410687" cy="1558453"/>
            </a:xfrm>
            <a:prstGeom prst="rect">
              <a:avLst/>
            </a:prstGeom>
          </p:spPr>
        </p:pic>
        <p:pic>
          <p:nvPicPr>
            <p:cNvPr id="38" name="Graphic 37" descr="Document outline">
              <a:extLst>
                <a:ext uri="{FF2B5EF4-FFF2-40B4-BE49-F238E27FC236}">
                  <a16:creationId xmlns:a16="http://schemas.microsoft.com/office/drawing/2014/main" id="{D91801D8-1E7C-1869-C524-52D1F0C0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47527" y="1800912"/>
              <a:ext cx="307288" cy="307288"/>
            </a:xfrm>
            <a:prstGeom prst="rect">
              <a:avLst/>
            </a:prstGeom>
          </p:spPr>
        </p:pic>
      </p:grpSp>
      <p:sp>
        <p:nvSpPr>
          <p:cNvPr id="23" name="TextBox 73">
            <a:extLst>
              <a:ext uri="{FF2B5EF4-FFF2-40B4-BE49-F238E27FC236}">
                <a16:creationId xmlns:a16="http://schemas.microsoft.com/office/drawing/2014/main" id="{D8CB92FF-C54A-3C1F-0996-1E05C3CA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9" y="1110251"/>
            <a:ext cx="2834640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TestAcademia</a:t>
            </a: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 – Test Library</a:t>
            </a:r>
          </a:p>
        </p:txBody>
      </p:sp>
      <p:sp>
        <p:nvSpPr>
          <p:cNvPr id="24" name="Rectangle: Rounded Corners 47">
            <a:extLst>
              <a:ext uri="{FF2B5EF4-FFF2-40B4-BE49-F238E27FC236}">
                <a16:creationId xmlns:a16="http://schemas.microsoft.com/office/drawing/2014/main" id="{8890DB7A-6ED1-474B-DE23-6D82B7A40C3E}"/>
              </a:ext>
            </a:extLst>
          </p:cNvPr>
          <p:cNvSpPr/>
          <p:nvPr/>
        </p:nvSpPr>
        <p:spPr>
          <a:xfrm>
            <a:off x="53392" y="3293235"/>
            <a:ext cx="2926080" cy="2967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Library of SAP best practice for </a:t>
            </a:r>
            <a:r>
              <a:rPr lang="en-US" sz="1200" dirty="0">
                <a:solidFill>
                  <a:schemeClr val="tx2"/>
                </a:solidFill>
              </a:rPr>
              <a:t>industry verticals. Reference test scripts available based on industry classification for easy reference 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Bundle or Automation scripts available in </a:t>
            </a:r>
            <a:r>
              <a:rPr lang="en-US" sz="1200" b="1" dirty="0">
                <a:solidFill>
                  <a:schemeClr val="tx2"/>
                </a:solidFill>
              </a:rPr>
              <a:t>Tosca, UiPath &amp; </a:t>
            </a:r>
            <a:r>
              <a:rPr lang="en-US" sz="1200" b="1" dirty="0" err="1">
                <a:solidFill>
                  <a:schemeClr val="tx2"/>
                </a:solidFill>
              </a:rPr>
              <a:t>Worksoft</a:t>
            </a:r>
            <a:r>
              <a:rPr lang="en-US" sz="1200" dirty="0">
                <a:solidFill>
                  <a:schemeClr val="tx2"/>
                </a:solidFill>
              </a:rPr>
              <a:t> which are the most widely used automation tools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Component based scripts providing maximum reusability and reduction is generation time.</a:t>
            </a:r>
          </a:p>
          <a:p>
            <a:pPr marL="174625" indent="-17462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Continuous updates</a:t>
            </a:r>
            <a:r>
              <a:rPr lang="en-US" sz="1200" dirty="0">
                <a:solidFill>
                  <a:schemeClr val="tx2"/>
                </a:solidFill>
              </a:rPr>
              <a:t> in Test Case Library enhancing the overall volume 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9A9D0F5-3A2E-F2E4-2BA6-96E2FB3C0CAB}"/>
              </a:ext>
            </a:extLst>
          </p:cNvPr>
          <p:cNvGrpSpPr/>
          <p:nvPr/>
        </p:nvGrpSpPr>
        <p:grpSpPr>
          <a:xfrm>
            <a:off x="155315" y="1662338"/>
            <a:ext cx="1407609" cy="1554600"/>
            <a:chOff x="155315" y="1662338"/>
            <a:chExt cx="1407609" cy="1554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D8E203-741D-7D6A-74D1-DA1FF62D75D9}"/>
                </a:ext>
              </a:extLst>
            </p:cNvPr>
            <p:cNvSpPr/>
            <p:nvPr/>
          </p:nvSpPr>
          <p:spPr>
            <a:xfrm>
              <a:off x="155315" y="1682040"/>
              <a:ext cx="1359386" cy="1004737"/>
            </a:xfrm>
            <a:prstGeom prst="rect">
              <a:avLst/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tIns="396000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TestAcademia</a:t>
              </a:r>
              <a:endPara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pic>
          <p:nvPicPr>
            <p:cNvPr id="33" name="Picture 18">
              <a:extLst>
                <a:ext uri="{FF2B5EF4-FFF2-40B4-BE49-F238E27FC236}">
                  <a16:creationId xmlns:a16="http://schemas.microsoft.com/office/drawing/2014/main" id="{404E2D89-4817-26F3-C12E-DC8381E17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5055" r="15055"/>
            <a:stretch/>
          </p:blipFill>
          <p:spPr bwMode="auto">
            <a:xfrm>
              <a:off x="182725" y="1736936"/>
              <a:ext cx="455992" cy="121398"/>
            </a:xfrm>
            <a:prstGeom prst="rect">
              <a:avLst/>
            </a:prstGeom>
            <a:noFill/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C910E77-3706-778D-200E-8797F7AD6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22"/>
            <a:stretch/>
          </p:blipFill>
          <p:spPr>
            <a:xfrm>
              <a:off x="155726" y="1662338"/>
              <a:ext cx="1407198" cy="1554600"/>
            </a:xfrm>
            <a:prstGeom prst="rect">
              <a:avLst/>
            </a:prstGeom>
          </p:spPr>
        </p:pic>
      </p:grpSp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468905-1BA3-4139-19E5-F48A551380C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b="7612"/>
          <a:stretch/>
        </p:blipFill>
        <p:spPr>
          <a:xfrm>
            <a:off x="588827" y="1947972"/>
            <a:ext cx="553834" cy="252660"/>
          </a:xfrm>
          <a:prstGeom prst="rect">
            <a:avLst/>
          </a:prstGeom>
          <a:ln>
            <a:solidFill>
              <a:srgbClr val="003E5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49FD96C-2A72-66F5-07E7-33F879930C4B}"/>
              </a:ext>
            </a:extLst>
          </p:cNvPr>
          <p:cNvGrpSpPr/>
          <p:nvPr/>
        </p:nvGrpSpPr>
        <p:grpSpPr>
          <a:xfrm>
            <a:off x="1575762" y="1663878"/>
            <a:ext cx="1402741" cy="1674687"/>
            <a:chOff x="7628802" y="4153727"/>
            <a:chExt cx="3365020" cy="20410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277508-BD02-3AAE-8EEE-D48EB869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18623" t="-936" r="-824" b="936"/>
            <a:stretch/>
          </p:blipFill>
          <p:spPr>
            <a:xfrm>
              <a:off x="9094686" y="4165885"/>
              <a:ext cx="1899136" cy="20289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DABB154-3DF2-3B28-0DB3-C5FA2A53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9249"/>
            <a:stretch/>
          </p:blipFill>
          <p:spPr>
            <a:xfrm>
              <a:off x="7628802" y="4153727"/>
              <a:ext cx="2289512" cy="18282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652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E9268A-08FD-7AA4-452A-07D8D3335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14210"/>
              </p:ext>
            </p:extLst>
          </p:nvPr>
        </p:nvGraphicFramePr>
        <p:xfrm>
          <a:off x="2846373" y="1255381"/>
          <a:ext cx="7122465" cy="4961468"/>
        </p:xfrm>
        <a:graphic>
          <a:graphicData uri="http://schemas.openxmlformats.org/drawingml/2006/table">
            <a:tbl>
              <a:tblPr firstRow="1" bandRow="1"/>
              <a:tblGrid>
                <a:gridCol w="1434465">
                  <a:extLst>
                    <a:ext uri="{9D8B030D-6E8A-4147-A177-3AD203B41FA5}">
                      <a16:colId xmlns:a16="http://schemas.microsoft.com/office/drawing/2014/main" val="1747823631"/>
                    </a:ext>
                  </a:extLst>
                </a:gridCol>
                <a:gridCol w="5688000">
                  <a:extLst>
                    <a:ext uri="{9D8B030D-6E8A-4147-A177-3AD203B41FA5}">
                      <a16:colId xmlns:a16="http://schemas.microsoft.com/office/drawing/2014/main" val="3182334674"/>
                    </a:ext>
                  </a:extLst>
                </a:gridCol>
              </a:tblGrid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30-45%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&gt;40% increase in Productivity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&gt;50% decrease in Execution time</a:t>
                      </a:r>
                      <a:endParaRPr lang="en-US" sz="1300">
                        <a:solidFill>
                          <a:schemeClr val="tx2">
                            <a:lumMod val="95000"/>
                            <a:lumOff val="5000"/>
                          </a:schemeClr>
                        </a:solidFill>
                        <a:latin typeface="Frutiger 45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50506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55-70%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10X faster Change 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Impact analysis50-60% productivity increase with component reuse insights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55545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25-30%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15% license cost savings with re-platforming 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&gt;25% license optimization 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686017"/>
                  </a:ext>
                </a:extLst>
              </a:tr>
              <a:tr h="721978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20-35%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40% cycle time reduction 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&lt;1% defect leakage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Reduction of 30-60% regression bloat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971085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Frutiger 45 Light"/>
                          <a:cs typeface="Calibri" panose="020F0502020204030204" pitchFamily="34" charset="0"/>
                        </a:rPr>
                        <a:t>&gt;35% increase in re-usability of assets through templatized strategy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IN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Frutiger 45 Light"/>
                          <a:cs typeface="Calibri" panose="020F0502020204030204" pitchFamily="34" charset="0"/>
                        </a:rPr>
                        <a:t>~30% reduction in pre-requisite mgt. efforts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36708"/>
                  </a:ext>
                </a:extLst>
              </a:tr>
              <a:tr h="721978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20-35%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&gt;70% improvement in test data quality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~50% Reduced Test data dependencies across test sets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10154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25-40%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&gt;40% effort optimization by leveraging manual &amp; automation standard scripts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75631"/>
                  </a:ext>
                </a:extLst>
              </a:tr>
              <a:tr h="586252"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sz="13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</a:rPr>
                        <a:t>20-30%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1pPr>
                      <a:lvl2pPr marL="0" marR="0" indent="1143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2pPr>
                      <a:lvl3pPr marL="0" marR="0" indent="2286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3pPr>
                      <a:lvl4pPr marL="0" marR="0" indent="3429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4pPr>
                      <a:lvl5pPr marL="0" marR="0" indent="4572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5pPr>
                      <a:lvl6pPr marL="0" marR="0" indent="5715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6pPr>
                      <a:lvl7pPr marL="0" marR="0" indent="6858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7pPr>
                      <a:lvl8pPr marL="0" marR="0" indent="8001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8pPr>
                      <a:lvl9pPr marL="0" marR="0" indent="914400" algn="ctr" defTabSz="41275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solidFill>
                            <a:schemeClr val="dk1"/>
                          </a:solidFill>
                          <a:uFillTx/>
                          <a:latin typeface="Frutiger 45 bold"/>
                          <a:sym typeface="Helvetica Neue Light"/>
                        </a:defRPr>
                      </a:lvl9pPr>
                    </a:lstStyle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~30% Increased Productivity</a:t>
                      </a:r>
                    </a:p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latin typeface="Frutiger 45 Light"/>
                          <a:ea typeface="+mn-ea"/>
                          <a:cs typeface="+mn-cs"/>
                        </a:rPr>
                        <a:t>&gt;40% dev. Effort reduction from Early automation, Early detection of defects 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93449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00EEA-2E42-C34A-01F5-1C44BD81D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Proven Outcomes delivered to our Customers with Test Acceleration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73">
            <a:extLst>
              <a:ext uri="{FF2B5EF4-FFF2-40B4-BE49-F238E27FC236}">
                <a16:creationId xmlns:a16="http://schemas.microsoft.com/office/drawing/2014/main" id="{397F920A-F724-F21F-FABC-D40B581F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792216"/>
            <a:ext cx="2269453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Cost Savings Lever</a:t>
            </a:r>
          </a:p>
        </p:txBody>
      </p:sp>
      <p:sp>
        <p:nvSpPr>
          <p:cNvPr id="6" name="TextBox 73">
            <a:extLst>
              <a:ext uri="{FF2B5EF4-FFF2-40B4-BE49-F238E27FC236}">
                <a16:creationId xmlns:a16="http://schemas.microsoft.com/office/drawing/2014/main" id="{C1F490F2-F625-BD93-607A-7C8CB94A8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373" y="792216"/>
            <a:ext cx="1415792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% savings </a:t>
            </a:r>
          </a:p>
        </p:txBody>
      </p:sp>
      <p:sp>
        <p:nvSpPr>
          <p:cNvPr id="7" name="TextBox 73">
            <a:extLst>
              <a:ext uri="{FF2B5EF4-FFF2-40B4-BE49-F238E27FC236}">
                <a16:creationId xmlns:a16="http://schemas.microsoft.com/office/drawing/2014/main" id="{75F83125-9EF3-8628-0818-57FDD5D7E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091" y="792216"/>
            <a:ext cx="5642710" cy="432000"/>
          </a:xfrm>
          <a:prstGeom prst="round2SameRect">
            <a:avLst/>
          </a:prstGeo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15000000" scaled="0"/>
          </a:gradFill>
          <a:ln w="9525">
            <a:noFill/>
            <a:miter lim="800000"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Calibri" panose="020F0502020204030204" pitchFamily="34" charset="0"/>
              </a:rPr>
              <a:t>What  we have delivered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6CD9D63-75E9-3A1B-CAD5-3F7F529E29D7}"/>
              </a:ext>
            </a:extLst>
          </p:cNvPr>
          <p:cNvSpPr/>
          <p:nvPr/>
        </p:nvSpPr>
        <p:spPr>
          <a:xfrm>
            <a:off x="533400" y="1281939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Test Automation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008C626-F6CA-72F0-DD44-0AD585B9B313}"/>
              </a:ext>
            </a:extLst>
          </p:cNvPr>
          <p:cNvSpPr/>
          <p:nvPr/>
        </p:nvSpPr>
        <p:spPr>
          <a:xfrm>
            <a:off x="533400" y="1905643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Impact based testing 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73B2B4E5-6AE7-E76E-BC19-65B78784E10C}"/>
              </a:ext>
            </a:extLst>
          </p:cNvPr>
          <p:cNvSpPr/>
          <p:nvPr/>
        </p:nvSpPr>
        <p:spPr>
          <a:xfrm>
            <a:off x="533400" y="2529347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Tools consolidation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B0F7148-0541-7E1E-FEE3-D7759E83C693}"/>
              </a:ext>
            </a:extLst>
          </p:cNvPr>
          <p:cNvSpPr/>
          <p:nvPr/>
        </p:nvSpPr>
        <p:spPr>
          <a:xfrm>
            <a:off x="533400" y="3153051"/>
            <a:ext cx="2304000" cy="540000"/>
          </a:xfrm>
          <a:prstGeom prst="homePlate">
            <a:avLst>
              <a:gd name="adj" fmla="val 25161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Testing COE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A13621A-D2C3-10F8-9601-96E8BA5BBB4B}"/>
              </a:ext>
            </a:extLst>
          </p:cNvPr>
          <p:cNvSpPr/>
          <p:nvPr/>
        </p:nvSpPr>
        <p:spPr>
          <a:xfrm>
            <a:off x="533400" y="3776755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LTIM accelerators, Rely platform, GenAI 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A65ABC2-67F8-4B9E-B913-B96A0991013B}"/>
              </a:ext>
            </a:extLst>
          </p:cNvPr>
          <p:cNvSpPr/>
          <p:nvPr/>
        </p:nvSpPr>
        <p:spPr>
          <a:xfrm>
            <a:off x="533400" y="4400459"/>
            <a:ext cx="2304000" cy="540000"/>
          </a:xfrm>
          <a:prstGeom prst="homePlate">
            <a:avLst>
              <a:gd name="adj" fmla="val 2360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Test data management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6137762D-8B7A-BDAC-1007-4EA0ACA351D0}"/>
              </a:ext>
            </a:extLst>
          </p:cNvPr>
          <p:cNvSpPr/>
          <p:nvPr/>
        </p:nvSpPr>
        <p:spPr>
          <a:xfrm>
            <a:off x="533400" y="5024163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S/4HANA testing accelerators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BE45BD1B-1DA7-E43E-88C9-864AF09D8CAC}"/>
              </a:ext>
            </a:extLst>
          </p:cNvPr>
          <p:cNvSpPr/>
          <p:nvPr/>
        </p:nvSpPr>
        <p:spPr>
          <a:xfrm>
            <a:off x="533400" y="5647869"/>
            <a:ext cx="2304000" cy="540000"/>
          </a:xfrm>
          <a:prstGeom prst="homePlate">
            <a:avLst>
              <a:gd name="adj" fmla="val 30682"/>
            </a:avLst>
          </a:prstGeom>
          <a:gradFill>
            <a:gsLst>
              <a:gs pos="0">
                <a:srgbClr val="0070C0"/>
              </a:gs>
              <a:gs pos="100000">
                <a:schemeClr val="accent1">
                  <a:lumMod val="10000"/>
                </a:schemeClr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DevOps Integration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6D216-3525-EBE5-54F9-B0925B054D6E}"/>
              </a:ext>
            </a:extLst>
          </p:cNvPr>
          <p:cNvGrpSpPr/>
          <p:nvPr/>
        </p:nvGrpSpPr>
        <p:grpSpPr>
          <a:xfrm rot="16200000">
            <a:off x="7492214" y="3385394"/>
            <a:ext cx="5472798" cy="327053"/>
            <a:chOff x="-185274" y="4978501"/>
            <a:chExt cx="12398387" cy="294113"/>
          </a:xfrm>
        </p:grpSpPr>
        <p:sp>
          <p:nvSpPr>
            <p:cNvPr id="32" name="Right Arrow 253">
              <a:extLst>
                <a:ext uri="{FF2B5EF4-FFF2-40B4-BE49-F238E27FC236}">
                  <a16:creationId xmlns:a16="http://schemas.microsoft.com/office/drawing/2014/main" id="{3D49906D-6FBD-3F5A-E625-E47200197E30}"/>
                </a:ext>
              </a:extLst>
            </p:cNvPr>
            <p:cNvSpPr/>
            <p:nvPr/>
          </p:nvSpPr>
          <p:spPr bwMode="auto">
            <a:xfrm rot="5400000">
              <a:off x="5925345" y="2309493"/>
              <a:ext cx="286658" cy="5639583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rgbClr val="00ECDE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>
                <a:solidFill>
                  <a:prstClr val="black"/>
                </a:solidFill>
                <a:latin typeface="Calibri" panose="020F0502020204030204" pitchFamily="34" charset="0"/>
                <a:ea typeface="STKaiti"/>
                <a:cs typeface="Calibri" panose="020F050202020403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A06A4B-96D3-D265-825C-28D31DE21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17"/>
            <a:stretch/>
          </p:blipFill>
          <p:spPr>
            <a:xfrm rot="5400000">
              <a:off x="5915513" y="-1122286"/>
              <a:ext cx="196814" cy="12398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D5B7DF0-4548-CC6F-D9B7-EA1DA49A3F11}"/>
              </a:ext>
            </a:extLst>
          </p:cNvPr>
          <p:cNvGrpSpPr/>
          <p:nvPr/>
        </p:nvGrpSpPr>
        <p:grpSpPr>
          <a:xfrm>
            <a:off x="10420661" y="939800"/>
            <a:ext cx="1373632" cy="5277049"/>
            <a:chOff x="10585761" y="939800"/>
            <a:chExt cx="1373632" cy="5277049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2091FEF-EA95-6363-B729-B4E4E22698E5}"/>
                </a:ext>
              </a:extLst>
            </p:cNvPr>
            <p:cNvSpPr/>
            <p:nvPr/>
          </p:nvSpPr>
          <p:spPr bwMode="auto">
            <a:xfrm>
              <a:off x="10585761" y="939800"/>
              <a:ext cx="1373632" cy="5277049"/>
            </a:xfrm>
            <a:prstGeom prst="roundRect">
              <a:avLst>
                <a:gd name="adj" fmla="val 7452"/>
              </a:avLst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endParaRPr lang="en-US" sz="1400" b="1">
                <a:solidFill>
                  <a:schemeClr val="tx2"/>
                </a:solidFill>
              </a:endParaRPr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947F3493-9A53-AD58-B957-5D67F8651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7629" y="1513446"/>
              <a:ext cx="107163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F37CB4-50CE-DF33-41A2-6AB362D0F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3256" y="2472955"/>
              <a:ext cx="578641" cy="25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818030-5DC8-5CC4-1BF6-9617B4C4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8966" y="1906229"/>
              <a:ext cx="893037" cy="42594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79E22F-5A38-26A5-8A1D-55B29C1D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11165210" y="5796537"/>
              <a:ext cx="296467" cy="327136"/>
            </a:xfrm>
            <a:prstGeom prst="rect">
              <a:avLst/>
            </a:prstGeom>
          </p:spPr>
        </p:pic>
        <p:pic>
          <p:nvPicPr>
            <p:cNvPr id="20" name="Picture 4" descr="Download Hewlett Packard Enterprise (HPE) Logo in SVG Vector or PNG ...">
              <a:extLst>
                <a:ext uri="{FF2B5EF4-FFF2-40B4-BE49-F238E27FC236}">
                  <a16:creationId xmlns:a16="http://schemas.microsoft.com/office/drawing/2014/main" id="{17B32DD1-1411-009A-6B83-0BE4C226F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3" t="22593" r="9753" b="22593"/>
            <a:stretch/>
          </p:blipFill>
          <p:spPr bwMode="auto">
            <a:xfrm>
              <a:off x="10903283" y="1073164"/>
              <a:ext cx="692735" cy="314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blue and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30008C24-8066-8090-D02B-27D8D4069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8101" y="3000280"/>
              <a:ext cx="893037" cy="360355"/>
            </a:xfrm>
            <a:prstGeom prst="rect">
              <a:avLst/>
            </a:prstGeom>
          </p:spPr>
        </p:pic>
        <p:pic>
          <p:nvPicPr>
            <p:cNvPr id="22" name="Picture 2" descr="Johnson Controls - Wikipedia">
              <a:extLst>
                <a:ext uri="{FF2B5EF4-FFF2-40B4-BE49-F238E27FC236}">
                  <a16:creationId xmlns:a16="http://schemas.microsoft.com/office/drawing/2014/main" id="{D408C305-690F-9376-2D87-875D83194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911" y="4661129"/>
              <a:ext cx="871854" cy="4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C:\Users\295543\Desktop\3.png">
              <a:extLst>
                <a:ext uri="{FF2B5EF4-FFF2-40B4-BE49-F238E27FC236}">
                  <a16:creationId xmlns:a16="http://schemas.microsoft.com/office/drawing/2014/main" id="{64A77CC9-302B-F421-A40A-E5CE9D095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3524" y="3527884"/>
              <a:ext cx="945735" cy="342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A1800D1-583F-90E7-C457-41DC89EE3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7606" y="5344554"/>
              <a:ext cx="1055772" cy="33101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D5D0A94-DF9A-DA53-7FC8-1FD269297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832835" y="3988731"/>
              <a:ext cx="980543" cy="553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2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E6944-EE40-25A0-6ACA-07447432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37DC11-1762-B540-1A6F-4337B39A3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891" y="2718459"/>
            <a:ext cx="8937171" cy="646331"/>
          </a:xfrm>
        </p:spPr>
        <p:txBody>
          <a:bodyPr/>
          <a:lstStyle/>
          <a:p>
            <a:r>
              <a:rPr lang="en-IN" sz="4000" dirty="0">
                <a:latin typeface="+mn-lt"/>
              </a:rPr>
              <a:t>Case studies </a:t>
            </a:r>
          </a:p>
        </p:txBody>
      </p:sp>
    </p:spTree>
    <p:extLst>
      <p:ext uri="{BB962C8B-B14F-4D97-AF65-F5344CB8AC3E}">
        <p14:creationId xmlns:p14="http://schemas.microsoft.com/office/powerpoint/2010/main" val="40662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FA59F-E35D-34EF-91F7-808EEF6A7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281137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Case Studies using Automation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88CF3A4-F003-1919-26D7-7D17E8BEF70E}"/>
              </a:ext>
            </a:extLst>
          </p:cNvPr>
          <p:cNvSpPr/>
          <p:nvPr/>
        </p:nvSpPr>
        <p:spPr>
          <a:xfrm>
            <a:off x="8884829" y="806530"/>
            <a:ext cx="2613718" cy="69122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US based petrochemical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company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9096F0-A756-9640-51A4-BEB84D542CB4}"/>
              </a:ext>
            </a:extLst>
          </p:cNvPr>
          <p:cNvGrpSpPr/>
          <p:nvPr/>
        </p:nvGrpSpPr>
        <p:grpSpPr>
          <a:xfrm>
            <a:off x="3844474" y="1464552"/>
            <a:ext cx="230574" cy="4592407"/>
            <a:chOff x="4675909" y="6051150"/>
            <a:chExt cx="685801" cy="1475772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607ADA-CDA2-F736-D65F-68927E895409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8" y="6051150"/>
              <a:ext cx="0" cy="2864250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FBD202-FF02-DD1A-DEA7-F80BD5D959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8809" y="8572499"/>
              <a:ext cx="0" cy="68579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040601-AD72-BB2A-6CEC-9398275A12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5909" y="8915398"/>
              <a:ext cx="685801" cy="357193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D9CD2E-3908-96D0-BA10-DF1C251D5753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7" y="9272591"/>
              <a:ext cx="0" cy="1153627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4E6430-3037-182C-A058-71A848E425E9}"/>
              </a:ext>
            </a:extLst>
          </p:cNvPr>
          <p:cNvGrpSpPr/>
          <p:nvPr/>
        </p:nvGrpSpPr>
        <p:grpSpPr>
          <a:xfrm>
            <a:off x="7799815" y="1481742"/>
            <a:ext cx="173663" cy="4575218"/>
            <a:chOff x="4675909" y="6051150"/>
            <a:chExt cx="685801" cy="1475772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03CE98-58A0-5F4A-2A8F-77C54F7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8" y="6051150"/>
              <a:ext cx="0" cy="2864250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04D6A8-AFF7-9306-1083-1B70683B37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8809" y="8572499"/>
              <a:ext cx="0" cy="68579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02A1D8E-9E13-852A-07FE-D1222F78B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5909" y="8915398"/>
              <a:ext cx="685801" cy="357193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07B84E4-F1B8-6F91-222D-6991F3B0FA7E}"/>
                </a:ext>
              </a:extLst>
            </p:cNvPr>
            <p:cNvCxnSpPr>
              <a:cxnSpLocks/>
            </p:cNvCxnSpPr>
            <p:nvPr/>
          </p:nvCxnSpPr>
          <p:spPr>
            <a:xfrm>
              <a:off x="5361707" y="9272591"/>
              <a:ext cx="0" cy="11536279"/>
            </a:xfrm>
            <a:prstGeom prst="line">
              <a:avLst/>
            </a:prstGeom>
            <a:ln w="28575" cap="rnd">
              <a:solidFill>
                <a:srgbClr val="339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2CE3EE0-2BE0-B276-B8C2-9CEDEAC40CB1}"/>
              </a:ext>
            </a:extLst>
          </p:cNvPr>
          <p:cNvSpPr/>
          <p:nvPr/>
        </p:nvSpPr>
        <p:spPr>
          <a:xfrm>
            <a:off x="805118" y="810413"/>
            <a:ext cx="2613718" cy="69122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World's largest cosmetics company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A73A55-4070-7717-2BC2-AE6CCCF81F8A}"/>
              </a:ext>
            </a:extLst>
          </p:cNvPr>
          <p:cNvSpPr/>
          <p:nvPr/>
        </p:nvSpPr>
        <p:spPr>
          <a:xfrm>
            <a:off x="427528" y="901922"/>
            <a:ext cx="540325" cy="519973"/>
          </a:xfrm>
          <a:prstGeom prst="ellipse">
            <a:avLst/>
          </a:prstGeom>
          <a:solidFill>
            <a:srgbClr val="33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18185FF8-0F3C-4F82-3734-BCDA4C0AF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688"/>
          <a:stretch/>
        </p:blipFill>
        <p:spPr>
          <a:xfrm>
            <a:off x="501645" y="977781"/>
            <a:ext cx="392089" cy="291368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6142C46-12E6-440F-BF85-1C9EB6F7B7FE}"/>
              </a:ext>
            </a:extLst>
          </p:cNvPr>
          <p:cNvSpPr/>
          <p:nvPr/>
        </p:nvSpPr>
        <p:spPr>
          <a:xfrm>
            <a:off x="4855770" y="806554"/>
            <a:ext cx="2613600" cy="691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Leading Consumer</a:t>
            </a:r>
            <a:b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Goods company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44F80D2-08E2-B340-85ED-A9B4284E0BE0}"/>
              </a:ext>
            </a:extLst>
          </p:cNvPr>
          <p:cNvSpPr/>
          <p:nvPr/>
        </p:nvSpPr>
        <p:spPr>
          <a:xfrm>
            <a:off x="4505774" y="882079"/>
            <a:ext cx="540325" cy="519973"/>
          </a:xfrm>
          <a:prstGeom prst="ellipse">
            <a:avLst/>
          </a:prstGeom>
          <a:solidFill>
            <a:srgbClr val="33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95F785-DCE6-912E-FDD1-B3ADF8CE1438}"/>
              </a:ext>
            </a:extLst>
          </p:cNvPr>
          <p:cNvGrpSpPr/>
          <p:nvPr/>
        </p:nvGrpSpPr>
        <p:grpSpPr>
          <a:xfrm>
            <a:off x="4592831" y="980582"/>
            <a:ext cx="359056" cy="358916"/>
            <a:chOff x="6196012" y="3200393"/>
            <a:chExt cx="895352" cy="1050925"/>
          </a:xfrm>
          <a:solidFill>
            <a:schemeClr val="bg1"/>
          </a:solidFill>
        </p:grpSpPr>
        <p:sp>
          <p:nvSpPr>
            <p:cNvPr id="43" name="Freeform 182">
              <a:extLst>
                <a:ext uri="{FF2B5EF4-FFF2-40B4-BE49-F238E27FC236}">
                  <a16:creationId xmlns:a16="http://schemas.microsoft.com/office/drawing/2014/main" id="{FBE3C370-B663-F15E-431E-B1A207730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58" y="3321052"/>
              <a:ext cx="126999" cy="126999"/>
            </a:xfrm>
            <a:custGeom>
              <a:avLst/>
              <a:gdLst>
                <a:gd name="T0" fmla="*/ 27 w 40"/>
                <a:gd name="T1" fmla="*/ 40 h 40"/>
                <a:gd name="T2" fmla="*/ 40 w 40"/>
                <a:gd name="T3" fmla="*/ 27 h 40"/>
                <a:gd name="T4" fmla="*/ 17 w 40"/>
                <a:gd name="T5" fmla="*/ 3 h 40"/>
                <a:gd name="T6" fmla="*/ 3 w 40"/>
                <a:gd name="T7" fmla="*/ 3 h 40"/>
                <a:gd name="T8" fmla="*/ 3 w 40"/>
                <a:gd name="T9" fmla="*/ 17 h 40"/>
                <a:gd name="T10" fmla="*/ 27 w 4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27" y="40"/>
                  </a:moveTo>
                  <a:cubicBezTo>
                    <a:pt x="31" y="36"/>
                    <a:pt x="35" y="31"/>
                    <a:pt x="40" y="2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7"/>
                  </a:cubicBezTo>
                  <a:lnTo>
                    <a:pt x="2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4" name="Freeform 183">
              <a:extLst>
                <a:ext uri="{FF2B5EF4-FFF2-40B4-BE49-F238E27FC236}">
                  <a16:creationId xmlns:a16="http://schemas.microsoft.com/office/drawing/2014/main" id="{C55FFA00-747C-283B-B68A-E68D8FF9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07" y="3200393"/>
              <a:ext cx="60326" cy="130174"/>
            </a:xfrm>
            <a:custGeom>
              <a:avLst/>
              <a:gdLst>
                <a:gd name="T0" fmla="*/ 9 w 19"/>
                <a:gd name="T1" fmla="*/ 41 h 41"/>
                <a:gd name="T2" fmla="*/ 10 w 19"/>
                <a:gd name="T3" fmla="*/ 41 h 41"/>
                <a:gd name="T4" fmla="*/ 19 w 19"/>
                <a:gd name="T5" fmla="*/ 41 h 41"/>
                <a:gd name="T6" fmla="*/ 19 w 19"/>
                <a:gd name="T7" fmla="*/ 10 h 41"/>
                <a:gd name="T8" fmla="*/ 9 w 19"/>
                <a:gd name="T9" fmla="*/ 0 h 41"/>
                <a:gd name="T10" fmla="*/ 0 w 19"/>
                <a:gd name="T11" fmla="*/ 10 h 41"/>
                <a:gd name="T12" fmla="*/ 0 w 19"/>
                <a:gd name="T13" fmla="*/ 41 h 41"/>
                <a:gd name="T14" fmla="*/ 9 w 19"/>
                <a:gd name="T15" fmla="*/ 41 h 41"/>
                <a:gd name="T16" fmla="*/ 9 w 1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1">
                  <a:moveTo>
                    <a:pt x="9" y="41"/>
                  </a:moveTo>
                  <a:cubicBezTo>
                    <a:pt x="9" y="41"/>
                    <a:pt x="9" y="41"/>
                    <a:pt x="10" y="41"/>
                  </a:cubicBezTo>
                  <a:cubicBezTo>
                    <a:pt x="13" y="41"/>
                    <a:pt x="16" y="41"/>
                    <a:pt x="19" y="4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1"/>
                    <a:pt x="6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5" name="Freeform 184">
              <a:extLst>
                <a:ext uri="{FF2B5EF4-FFF2-40B4-BE49-F238E27FC236}">
                  <a16:creationId xmlns:a16="http://schemas.microsoft.com/office/drawing/2014/main" id="{6925056D-024E-80A7-6D7A-92384C3AC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0" y="3321046"/>
              <a:ext cx="130176" cy="126999"/>
            </a:xfrm>
            <a:custGeom>
              <a:avLst/>
              <a:gdLst>
                <a:gd name="T0" fmla="*/ 13 w 41"/>
                <a:gd name="T1" fmla="*/ 40 h 40"/>
                <a:gd name="T2" fmla="*/ 37 w 41"/>
                <a:gd name="T3" fmla="*/ 17 h 40"/>
                <a:gd name="T4" fmla="*/ 37 w 41"/>
                <a:gd name="T5" fmla="*/ 3 h 40"/>
                <a:gd name="T6" fmla="*/ 24 w 41"/>
                <a:gd name="T7" fmla="*/ 3 h 40"/>
                <a:gd name="T8" fmla="*/ 0 w 41"/>
                <a:gd name="T9" fmla="*/ 27 h 40"/>
                <a:gd name="T10" fmla="*/ 13 w 41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0">
                  <a:moveTo>
                    <a:pt x="13" y="40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41" y="13"/>
                    <a:pt x="41" y="7"/>
                    <a:pt x="37" y="3"/>
                  </a:cubicBezTo>
                  <a:cubicBezTo>
                    <a:pt x="33" y="0"/>
                    <a:pt x="27" y="0"/>
                    <a:pt x="24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1"/>
                    <a:pt x="9" y="36"/>
                    <a:pt x="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6" name="Freeform 185">
              <a:extLst>
                <a:ext uri="{FF2B5EF4-FFF2-40B4-BE49-F238E27FC236}">
                  <a16:creationId xmlns:a16="http://schemas.microsoft.com/office/drawing/2014/main" id="{BCA361EC-EE54-E69F-B93F-0AFF3A8E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2" y="3619500"/>
              <a:ext cx="136524" cy="60326"/>
            </a:xfrm>
            <a:custGeom>
              <a:avLst/>
              <a:gdLst>
                <a:gd name="T0" fmla="*/ 42 w 43"/>
                <a:gd name="T1" fmla="*/ 13 h 19"/>
                <a:gd name="T2" fmla="*/ 43 w 43"/>
                <a:gd name="T3" fmla="*/ 0 h 19"/>
                <a:gd name="T4" fmla="*/ 10 w 43"/>
                <a:gd name="T5" fmla="*/ 0 h 19"/>
                <a:gd name="T6" fmla="*/ 0 w 43"/>
                <a:gd name="T7" fmla="*/ 9 h 19"/>
                <a:gd name="T8" fmla="*/ 10 w 43"/>
                <a:gd name="T9" fmla="*/ 19 h 19"/>
                <a:gd name="T10" fmla="*/ 42 w 43"/>
                <a:gd name="T11" fmla="*/ 19 h 19"/>
                <a:gd name="T12" fmla="*/ 42 w 43"/>
                <a:gd name="T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9">
                  <a:moveTo>
                    <a:pt x="42" y="13"/>
                  </a:moveTo>
                  <a:cubicBezTo>
                    <a:pt x="42" y="9"/>
                    <a:pt x="42" y="4"/>
                    <a:pt x="4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9"/>
                    <a:pt x="10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7"/>
                    <a:pt x="42" y="15"/>
                    <a:pt x="4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7" name="Freeform 186">
              <a:extLst>
                <a:ext uri="{FF2B5EF4-FFF2-40B4-BE49-F238E27FC236}">
                  <a16:creationId xmlns:a16="http://schemas.microsoft.com/office/drawing/2014/main" id="{3782977F-E424-4443-3BBD-A85C5971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4" y="3619500"/>
              <a:ext cx="133350" cy="60326"/>
            </a:xfrm>
            <a:custGeom>
              <a:avLst/>
              <a:gdLst>
                <a:gd name="T0" fmla="*/ 33 w 42"/>
                <a:gd name="T1" fmla="*/ 0 h 19"/>
                <a:gd name="T2" fmla="*/ 0 w 42"/>
                <a:gd name="T3" fmla="*/ 0 h 19"/>
                <a:gd name="T4" fmla="*/ 0 w 42"/>
                <a:gd name="T5" fmla="*/ 13 h 19"/>
                <a:gd name="T6" fmla="*/ 0 w 42"/>
                <a:gd name="T7" fmla="*/ 19 h 19"/>
                <a:gd name="T8" fmla="*/ 33 w 42"/>
                <a:gd name="T9" fmla="*/ 19 h 19"/>
                <a:gd name="T10" fmla="*/ 42 w 42"/>
                <a:gd name="T11" fmla="*/ 9 h 19"/>
                <a:gd name="T12" fmla="*/ 33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0" y="15"/>
                    <a:pt x="0" y="17"/>
                    <a:pt x="0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8" y="19"/>
                    <a:pt x="42" y="14"/>
                    <a:pt x="42" y="9"/>
                  </a:cubicBezTo>
                  <a:cubicBezTo>
                    <a:pt x="42" y="4"/>
                    <a:pt x="38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8" name="Freeform 187">
              <a:extLst>
                <a:ext uri="{FF2B5EF4-FFF2-40B4-BE49-F238E27FC236}">
                  <a16:creationId xmlns:a16="http://schemas.microsoft.com/office/drawing/2014/main" id="{B4CD0EB9-3249-1FA2-2B08-D19FF405C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938" y="3863975"/>
              <a:ext cx="107950" cy="114300"/>
            </a:xfrm>
            <a:custGeom>
              <a:avLst/>
              <a:gdLst>
                <a:gd name="T0" fmla="*/ 11 w 34"/>
                <a:gd name="T1" fmla="*/ 0 h 36"/>
                <a:gd name="T2" fmla="*/ 0 w 34"/>
                <a:gd name="T3" fmla="*/ 15 h 36"/>
                <a:gd name="T4" fmla="*/ 17 w 34"/>
                <a:gd name="T5" fmla="*/ 32 h 36"/>
                <a:gd name="T6" fmla="*/ 30 w 34"/>
                <a:gd name="T7" fmla="*/ 32 h 36"/>
                <a:gd name="T8" fmla="*/ 30 w 34"/>
                <a:gd name="T9" fmla="*/ 19 h 36"/>
                <a:gd name="T10" fmla="*/ 11 w 3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">
                  <a:moveTo>
                    <a:pt x="11" y="0"/>
                  </a:moveTo>
                  <a:cubicBezTo>
                    <a:pt x="7" y="6"/>
                    <a:pt x="3" y="10"/>
                    <a:pt x="0" y="1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36"/>
                    <a:pt x="26" y="36"/>
                    <a:pt x="30" y="32"/>
                  </a:cubicBezTo>
                  <a:cubicBezTo>
                    <a:pt x="34" y="28"/>
                    <a:pt x="34" y="22"/>
                    <a:pt x="30" y="19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49" name="Freeform 188">
              <a:extLst>
                <a:ext uri="{FF2B5EF4-FFF2-40B4-BE49-F238E27FC236}">
                  <a16:creationId xmlns:a16="http://schemas.microsoft.com/office/drawing/2014/main" id="{9F17A109-A4AC-D735-3599-C6D42A58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1" y="3863977"/>
              <a:ext cx="107951" cy="114301"/>
            </a:xfrm>
            <a:custGeom>
              <a:avLst/>
              <a:gdLst>
                <a:gd name="T0" fmla="*/ 3 w 34"/>
                <a:gd name="T1" fmla="*/ 19 h 36"/>
                <a:gd name="T2" fmla="*/ 3 w 34"/>
                <a:gd name="T3" fmla="*/ 32 h 36"/>
                <a:gd name="T4" fmla="*/ 17 w 34"/>
                <a:gd name="T5" fmla="*/ 32 h 36"/>
                <a:gd name="T6" fmla="*/ 34 w 34"/>
                <a:gd name="T7" fmla="*/ 15 h 36"/>
                <a:gd name="T8" fmla="*/ 22 w 34"/>
                <a:gd name="T9" fmla="*/ 0 h 36"/>
                <a:gd name="T10" fmla="*/ 3 w 34"/>
                <a:gd name="T11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6">
                  <a:moveTo>
                    <a:pt x="3" y="19"/>
                  </a:moveTo>
                  <a:cubicBezTo>
                    <a:pt x="0" y="22"/>
                    <a:pt x="0" y="28"/>
                    <a:pt x="3" y="32"/>
                  </a:cubicBezTo>
                  <a:cubicBezTo>
                    <a:pt x="7" y="36"/>
                    <a:pt x="13" y="36"/>
                    <a:pt x="17" y="3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0" y="10"/>
                    <a:pt x="26" y="6"/>
                    <a:pt x="22" y="0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0" name="Freeform 189">
              <a:extLst>
                <a:ext uri="{FF2B5EF4-FFF2-40B4-BE49-F238E27FC236}">
                  <a16:creationId xmlns:a16="http://schemas.microsoft.com/office/drawing/2014/main" id="{0A33A9C0-8225-1A2F-8CEC-092101829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0639" y="3387725"/>
              <a:ext cx="546101" cy="669927"/>
            </a:xfrm>
            <a:custGeom>
              <a:avLst/>
              <a:gdLst>
                <a:gd name="T0" fmla="*/ 155 w 172"/>
                <a:gd name="T1" fmla="*/ 34 h 211"/>
                <a:gd name="T2" fmla="*/ 117 w 172"/>
                <a:gd name="T3" fmla="*/ 5 h 211"/>
                <a:gd name="T4" fmla="*/ 95 w 172"/>
                <a:gd name="T5" fmla="*/ 0 h 211"/>
                <a:gd name="T6" fmla="*/ 95 w 172"/>
                <a:gd name="T7" fmla="*/ 0 h 211"/>
                <a:gd name="T8" fmla="*/ 86 w 172"/>
                <a:gd name="T9" fmla="*/ 0 h 211"/>
                <a:gd name="T10" fmla="*/ 86 w 172"/>
                <a:gd name="T11" fmla="*/ 0 h 211"/>
                <a:gd name="T12" fmla="*/ 78 w 172"/>
                <a:gd name="T13" fmla="*/ 0 h 211"/>
                <a:gd name="T14" fmla="*/ 77 w 172"/>
                <a:gd name="T15" fmla="*/ 0 h 211"/>
                <a:gd name="T16" fmla="*/ 55 w 172"/>
                <a:gd name="T17" fmla="*/ 5 h 211"/>
                <a:gd name="T18" fmla="*/ 18 w 172"/>
                <a:gd name="T19" fmla="*/ 34 h 211"/>
                <a:gd name="T20" fmla="*/ 6 w 172"/>
                <a:gd name="T21" fmla="*/ 121 h 211"/>
                <a:gd name="T22" fmla="*/ 36 w 172"/>
                <a:gd name="T23" fmla="*/ 162 h 211"/>
                <a:gd name="T24" fmla="*/ 41 w 172"/>
                <a:gd name="T25" fmla="*/ 189 h 211"/>
                <a:gd name="T26" fmla="*/ 41 w 172"/>
                <a:gd name="T27" fmla="*/ 190 h 211"/>
                <a:gd name="T28" fmla="*/ 41 w 172"/>
                <a:gd name="T29" fmla="*/ 190 h 211"/>
                <a:gd name="T30" fmla="*/ 110 w 172"/>
                <a:gd name="T31" fmla="*/ 211 h 211"/>
                <a:gd name="T32" fmla="*/ 131 w 172"/>
                <a:gd name="T33" fmla="*/ 190 h 211"/>
                <a:gd name="T34" fmla="*/ 131 w 172"/>
                <a:gd name="T35" fmla="*/ 189 h 211"/>
                <a:gd name="T36" fmla="*/ 133 w 172"/>
                <a:gd name="T37" fmla="*/ 168 h 211"/>
                <a:gd name="T38" fmla="*/ 143 w 172"/>
                <a:gd name="T39" fmla="*/ 154 h 211"/>
                <a:gd name="T40" fmla="*/ 172 w 172"/>
                <a:gd name="T41" fmla="*/ 86 h 211"/>
                <a:gd name="T42" fmla="*/ 134 w 172"/>
                <a:gd name="T43" fmla="*/ 142 h 211"/>
                <a:gd name="T44" fmla="*/ 119 w 172"/>
                <a:gd name="T45" fmla="*/ 166 h 211"/>
                <a:gd name="T46" fmla="*/ 117 w 172"/>
                <a:gd name="T47" fmla="*/ 190 h 211"/>
                <a:gd name="T48" fmla="*/ 62 w 172"/>
                <a:gd name="T49" fmla="*/ 196 h 211"/>
                <a:gd name="T50" fmla="*/ 56 w 172"/>
                <a:gd name="T51" fmla="*/ 190 h 211"/>
                <a:gd name="T52" fmla="*/ 54 w 172"/>
                <a:gd name="T53" fmla="*/ 166 h 211"/>
                <a:gd name="T54" fmla="*/ 40 w 172"/>
                <a:gd name="T55" fmla="*/ 144 h 211"/>
                <a:gd name="T56" fmla="*/ 15 w 172"/>
                <a:gd name="T57" fmla="*/ 86 h 211"/>
                <a:gd name="T58" fmla="*/ 66 w 172"/>
                <a:gd name="T59" fmla="*/ 17 h 211"/>
                <a:gd name="T60" fmla="*/ 79 w 172"/>
                <a:gd name="T61" fmla="*/ 15 h 211"/>
                <a:gd name="T62" fmla="*/ 79 w 172"/>
                <a:gd name="T63" fmla="*/ 15 h 211"/>
                <a:gd name="T64" fmla="*/ 86 w 172"/>
                <a:gd name="T65" fmla="*/ 14 h 211"/>
                <a:gd name="T66" fmla="*/ 93 w 172"/>
                <a:gd name="T67" fmla="*/ 15 h 211"/>
                <a:gd name="T68" fmla="*/ 94 w 172"/>
                <a:gd name="T69" fmla="*/ 15 h 211"/>
                <a:gd name="T70" fmla="*/ 105 w 172"/>
                <a:gd name="T71" fmla="*/ 17 h 211"/>
                <a:gd name="T72" fmla="*/ 143 w 172"/>
                <a:gd name="T73" fmla="*/ 43 h 211"/>
                <a:gd name="T74" fmla="*/ 153 w 172"/>
                <a:gd name="T75" fmla="*/ 11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211">
                  <a:moveTo>
                    <a:pt x="172" y="86"/>
                  </a:moveTo>
                  <a:cubicBezTo>
                    <a:pt x="172" y="67"/>
                    <a:pt x="166" y="49"/>
                    <a:pt x="155" y="34"/>
                  </a:cubicBezTo>
                  <a:cubicBezTo>
                    <a:pt x="145" y="21"/>
                    <a:pt x="132" y="12"/>
                    <a:pt x="117" y="6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6" y="2"/>
                    <a:pt x="101" y="1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0"/>
                    <a:pt x="81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2" y="1"/>
                    <a:pt x="67" y="2"/>
                    <a:pt x="62" y="3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40" y="11"/>
                    <a:pt x="27" y="21"/>
                    <a:pt x="18" y="34"/>
                  </a:cubicBezTo>
                  <a:cubicBezTo>
                    <a:pt x="7" y="49"/>
                    <a:pt x="0" y="67"/>
                    <a:pt x="0" y="86"/>
                  </a:cubicBezTo>
                  <a:cubicBezTo>
                    <a:pt x="0" y="100"/>
                    <a:pt x="3" y="112"/>
                    <a:pt x="6" y="121"/>
                  </a:cubicBezTo>
                  <a:cubicBezTo>
                    <a:pt x="12" y="135"/>
                    <a:pt x="21" y="145"/>
                    <a:pt x="28" y="152"/>
                  </a:cubicBezTo>
                  <a:cubicBezTo>
                    <a:pt x="31" y="156"/>
                    <a:pt x="34" y="159"/>
                    <a:pt x="36" y="162"/>
                  </a:cubicBezTo>
                  <a:cubicBezTo>
                    <a:pt x="38" y="165"/>
                    <a:pt x="39" y="167"/>
                    <a:pt x="40" y="168"/>
                  </a:cubicBezTo>
                  <a:cubicBezTo>
                    <a:pt x="41" y="176"/>
                    <a:pt x="41" y="186"/>
                    <a:pt x="41" y="189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190"/>
                    <a:pt x="41" y="190"/>
                    <a:pt x="41" y="190"/>
                  </a:cubicBezTo>
                  <a:cubicBezTo>
                    <a:pt x="41" y="201"/>
                    <a:pt x="51" y="210"/>
                    <a:pt x="62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22" y="210"/>
                    <a:pt x="131" y="201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1" y="186"/>
                    <a:pt x="131" y="176"/>
                    <a:pt x="133" y="168"/>
                  </a:cubicBezTo>
                  <a:cubicBezTo>
                    <a:pt x="133" y="167"/>
                    <a:pt x="134" y="166"/>
                    <a:pt x="135" y="164"/>
                  </a:cubicBezTo>
                  <a:cubicBezTo>
                    <a:pt x="136" y="162"/>
                    <a:pt x="139" y="158"/>
                    <a:pt x="143" y="154"/>
                  </a:cubicBezTo>
                  <a:cubicBezTo>
                    <a:pt x="149" y="148"/>
                    <a:pt x="156" y="140"/>
                    <a:pt x="162" y="130"/>
                  </a:cubicBezTo>
                  <a:cubicBezTo>
                    <a:pt x="168" y="119"/>
                    <a:pt x="172" y="105"/>
                    <a:pt x="172" y="86"/>
                  </a:cubicBezTo>
                  <a:close/>
                  <a:moveTo>
                    <a:pt x="153" y="116"/>
                  </a:moveTo>
                  <a:cubicBezTo>
                    <a:pt x="148" y="127"/>
                    <a:pt x="141" y="135"/>
                    <a:pt x="134" y="142"/>
                  </a:cubicBezTo>
                  <a:cubicBezTo>
                    <a:pt x="131" y="146"/>
                    <a:pt x="128" y="149"/>
                    <a:pt x="125" y="153"/>
                  </a:cubicBezTo>
                  <a:cubicBezTo>
                    <a:pt x="122" y="156"/>
                    <a:pt x="120" y="161"/>
                    <a:pt x="119" y="166"/>
                  </a:cubicBezTo>
                  <a:cubicBezTo>
                    <a:pt x="117" y="175"/>
                    <a:pt x="117" y="186"/>
                    <a:pt x="117" y="189"/>
                  </a:cubicBezTo>
                  <a:cubicBezTo>
                    <a:pt x="117" y="189"/>
                    <a:pt x="117" y="190"/>
                    <a:pt x="117" y="190"/>
                  </a:cubicBezTo>
                  <a:cubicBezTo>
                    <a:pt x="117" y="193"/>
                    <a:pt x="114" y="196"/>
                    <a:pt x="110" y="196"/>
                  </a:cubicBezTo>
                  <a:cubicBezTo>
                    <a:pt x="62" y="196"/>
                    <a:pt x="62" y="196"/>
                    <a:pt x="62" y="196"/>
                  </a:cubicBezTo>
                  <a:cubicBezTo>
                    <a:pt x="60" y="196"/>
                    <a:pt x="59" y="195"/>
                    <a:pt x="58" y="194"/>
                  </a:cubicBezTo>
                  <a:cubicBezTo>
                    <a:pt x="56" y="193"/>
                    <a:pt x="56" y="191"/>
                    <a:pt x="56" y="190"/>
                  </a:cubicBezTo>
                  <a:cubicBezTo>
                    <a:pt x="56" y="190"/>
                    <a:pt x="56" y="189"/>
                    <a:pt x="56" y="189"/>
                  </a:cubicBezTo>
                  <a:cubicBezTo>
                    <a:pt x="56" y="186"/>
                    <a:pt x="56" y="175"/>
                    <a:pt x="54" y="166"/>
                  </a:cubicBezTo>
                  <a:cubicBezTo>
                    <a:pt x="53" y="162"/>
                    <a:pt x="52" y="159"/>
                    <a:pt x="50" y="157"/>
                  </a:cubicBezTo>
                  <a:cubicBezTo>
                    <a:pt x="47" y="152"/>
                    <a:pt x="44" y="148"/>
                    <a:pt x="40" y="144"/>
                  </a:cubicBezTo>
                  <a:cubicBezTo>
                    <a:pt x="34" y="138"/>
                    <a:pt x="28" y="132"/>
                    <a:pt x="23" y="123"/>
                  </a:cubicBezTo>
                  <a:cubicBezTo>
                    <a:pt x="18" y="114"/>
                    <a:pt x="15" y="102"/>
                    <a:pt x="15" y="86"/>
                  </a:cubicBezTo>
                  <a:cubicBezTo>
                    <a:pt x="15" y="70"/>
                    <a:pt x="20" y="55"/>
                    <a:pt x="29" y="43"/>
                  </a:cubicBezTo>
                  <a:cubicBezTo>
                    <a:pt x="38" y="31"/>
                    <a:pt x="51" y="22"/>
                    <a:pt x="66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71" y="16"/>
                    <a:pt x="75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2" y="15"/>
                    <a:pt x="84" y="14"/>
                    <a:pt x="86" y="14"/>
                  </a:cubicBezTo>
                  <a:cubicBezTo>
                    <a:pt x="86" y="14"/>
                    <a:pt x="86" y="14"/>
                    <a:pt x="86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9" y="14"/>
                    <a:pt x="91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8" y="15"/>
                    <a:pt x="101" y="16"/>
                    <a:pt x="105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21" y="22"/>
                    <a:pt x="134" y="31"/>
                    <a:pt x="143" y="43"/>
                  </a:cubicBezTo>
                  <a:cubicBezTo>
                    <a:pt x="152" y="55"/>
                    <a:pt x="158" y="70"/>
                    <a:pt x="158" y="86"/>
                  </a:cubicBezTo>
                  <a:cubicBezTo>
                    <a:pt x="158" y="99"/>
                    <a:pt x="156" y="108"/>
                    <a:pt x="153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1" name="Freeform 190">
              <a:extLst>
                <a:ext uri="{FF2B5EF4-FFF2-40B4-BE49-F238E27FC236}">
                  <a16:creationId xmlns:a16="http://schemas.microsoft.com/office/drawing/2014/main" id="{ACFBC36F-7CD9-B4F5-BEE5-04379A6A7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263" y="3387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2" name="Freeform 191">
              <a:extLst>
                <a:ext uri="{FF2B5EF4-FFF2-40B4-BE49-F238E27FC236}">
                  <a16:creationId xmlns:a16="http://schemas.microsoft.com/office/drawing/2014/main" id="{E7BA371F-B0B9-72DB-6058-E56F60B4C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33877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3" name="Freeform 192">
              <a:extLst>
                <a:ext uri="{FF2B5EF4-FFF2-40B4-BE49-F238E27FC236}">
                  <a16:creationId xmlns:a16="http://schemas.microsoft.com/office/drawing/2014/main" id="{FB29DE90-9077-76A4-AF6E-AAE2F00FB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906" y="4073525"/>
              <a:ext cx="209551" cy="57149"/>
            </a:xfrm>
            <a:custGeom>
              <a:avLst/>
              <a:gdLst>
                <a:gd name="T0" fmla="*/ 57 w 66"/>
                <a:gd name="T1" fmla="*/ 0 h 18"/>
                <a:gd name="T2" fmla="*/ 9 w 66"/>
                <a:gd name="T3" fmla="*/ 0 h 18"/>
                <a:gd name="T4" fmla="*/ 0 w 66"/>
                <a:gd name="T5" fmla="*/ 9 h 18"/>
                <a:gd name="T6" fmla="*/ 9 w 66"/>
                <a:gd name="T7" fmla="*/ 18 h 18"/>
                <a:gd name="T8" fmla="*/ 57 w 66"/>
                <a:gd name="T9" fmla="*/ 18 h 18"/>
                <a:gd name="T10" fmla="*/ 66 w 66"/>
                <a:gd name="T11" fmla="*/ 9 h 18"/>
                <a:gd name="T12" fmla="*/ 57 w 6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8">
                  <a:moveTo>
                    <a:pt x="5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2" y="18"/>
                    <a:pt x="66" y="14"/>
                    <a:pt x="66" y="9"/>
                  </a:cubicBezTo>
                  <a:cubicBezTo>
                    <a:pt x="66" y="4"/>
                    <a:pt x="62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4" name="Freeform 193">
              <a:extLst>
                <a:ext uri="{FF2B5EF4-FFF2-40B4-BE49-F238E27FC236}">
                  <a16:creationId xmlns:a16="http://schemas.microsoft.com/office/drawing/2014/main" id="{07037AD6-FC7D-E7D3-2216-5193E07AB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912" y="4146544"/>
              <a:ext cx="209551" cy="57149"/>
            </a:xfrm>
            <a:custGeom>
              <a:avLst/>
              <a:gdLst>
                <a:gd name="T0" fmla="*/ 57 w 66"/>
                <a:gd name="T1" fmla="*/ 0 h 18"/>
                <a:gd name="T2" fmla="*/ 9 w 66"/>
                <a:gd name="T3" fmla="*/ 0 h 18"/>
                <a:gd name="T4" fmla="*/ 0 w 66"/>
                <a:gd name="T5" fmla="*/ 9 h 18"/>
                <a:gd name="T6" fmla="*/ 9 w 66"/>
                <a:gd name="T7" fmla="*/ 18 h 18"/>
                <a:gd name="T8" fmla="*/ 57 w 66"/>
                <a:gd name="T9" fmla="*/ 18 h 18"/>
                <a:gd name="T10" fmla="*/ 66 w 66"/>
                <a:gd name="T11" fmla="*/ 9 h 18"/>
                <a:gd name="T12" fmla="*/ 57 w 6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8">
                  <a:moveTo>
                    <a:pt x="5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62" y="18"/>
                    <a:pt x="66" y="14"/>
                    <a:pt x="66" y="9"/>
                  </a:cubicBezTo>
                  <a:cubicBezTo>
                    <a:pt x="66" y="4"/>
                    <a:pt x="62" y="0"/>
                    <a:pt x="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  <p:sp>
          <p:nvSpPr>
            <p:cNvPr id="55" name="Freeform 194">
              <a:extLst>
                <a:ext uri="{FF2B5EF4-FFF2-40B4-BE49-F238E27FC236}">
                  <a16:creationId xmlns:a16="http://schemas.microsoft.com/office/drawing/2014/main" id="{FA174CE2-6F91-2F18-C961-F46EDC12A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0184" y="4219569"/>
              <a:ext cx="130176" cy="31749"/>
            </a:xfrm>
            <a:custGeom>
              <a:avLst/>
              <a:gdLst>
                <a:gd name="T0" fmla="*/ 24 w 41"/>
                <a:gd name="T1" fmla="*/ 0 h 10"/>
                <a:gd name="T2" fmla="*/ 16 w 41"/>
                <a:gd name="T3" fmla="*/ 0 h 10"/>
                <a:gd name="T4" fmla="*/ 0 w 41"/>
                <a:gd name="T5" fmla="*/ 0 h 10"/>
                <a:gd name="T6" fmla="*/ 0 w 41"/>
                <a:gd name="T7" fmla="*/ 1 h 10"/>
                <a:gd name="T8" fmla="*/ 14 w 41"/>
                <a:gd name="T9" fmla="*/ 10 h 10"/>
                <a:gd name="T10" fmla="*/ 16 w 41"/>
                <a:gd name="T11" fmla="*/ 10 h 10"/>
                <a:gd name="T12" fmla="*/ 25 w 41"/>
                <a:gd name="T13" fmla="*/ 10 h 10"/>
                <a:gd name="T14" fmla="*/ 26 w 41"/>
                <a:gd name="T15" fmla="*/ 10 h 10"/>
                <a:gd name="T16" fmla="*/ 41 w 41"/>
                <a:gd name="T17" fmla="*/ 1 h 10"/>
                <a:gd name="T18" fmla="*/ 41 w 41"/>
                <a:gd name="T19" fmla="*/ 0 h 10"/>
                <a:gd name="T20" fmla="*/ 24 w 41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0">
                  <a:moveTo>
                    <a:pt x="2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"/>
                    <a:pt x="7" y="10"/>
                    <a:pt x="14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33" y="10"/>
                    <a:pt x="41" y="6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5B277D-FF1B-E86E-3AFF-5E0154295788}"/>
              </a:ext>
            </a:extLst>
          </p:cNvPr>
          <p:cNvGrpSpPr/>
          <p:nvPr/>
        </p:nvGrpSpPr>
        <p:grpSpPr>
          <a:xfrm rot="5400000" flipH="1" flipV="1">
            <a:off x="5889508" y="474393"/>
            <a:ext cx="206057" cy="11765279"/>
            <a:chOff x="4675908" y="5394964"/>
            <a:chExt cx="685801" cy="3915728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CC6B6AD-FC5F-2197-5C59-432E03839D03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220767" y="8535903"/>
              <a:ext cx="6281878" cy="0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8C462EB-0E1B-A254-35C4-A5E37DAFC3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18810" y="11333941"/>
              <a:ext cx="0" cy="685799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B78DEEF-E458-6283-6438-326FC767D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5908" y="11676841"/>
              <a:ext cx="685801" cy="357193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812E74B-D08A-8919-965D-7EC0F0476B7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-10897400" y="28293141"/>
              <a:ext cx="32518215" cy="0"/>
            </a:xfrm>
            <a:prstGeom prst="line">
              <a:avLst/>
            </a:prstGeom>
            <a:ln w="28575" cap="rnd">
              <a:solidFill>
                <a:srgbClr val="0088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F92AD9C-DB35-1534-7B6C-3F55FDFEA846}"/>
              </a:ext>
            </a:extLst>
          </p:cNvPr>
          <p:cNvSpPr txBox="1"/>
          <p:nvPr/>
        </p:nvSpPr>
        <p:spPr>
          <a:xfrm>
            <a:off x="107322" y="1989144"/>
            <a:ext cx="3829998" cy="1785423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Testing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CoE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 Setup for SAP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200+ Business workflows automated for regression scope of SAP core solutions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Implementations across US,EMEA,APAC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DevOps Setup with Integration of Automation with and Jenkins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571FB6-BCEE-4A8C-9C99-B5DD30CF3D25}"/>
              </a:ext>
            </a:extLst>
          </p:cNvPr>
          <p:cNvSpPr txBox="1"/>
          <p:nvPr/>
        </p:nvSpPr>
        <p:spPr>
          <a:xfrm>
            <a:off x="4212773" y="1883403"/>
            <a:ext cx="3622980" cy="1415986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Built a robust &amp; comprehensive automation test suite of 300+ E2E test scenarios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Brownfield scripts can run on both ECC and S/4HANA interface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Performance Testing using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NeoLoad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45 Light"/>
              <a:ea typeface="ヒラギノ角ゴ Pro W3" pitchFamily="124" charset="-128"/>
              <a:cs typeface="Calibri Light" panose="020F03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651A02-EC95-EEF2-2DC0-235177EBD1DE}"/>
              </a:ext>
            </a:extLst>
          </p:cNvPr>
          <p:cNvSpPr txBox="1"/>
          <p:nvPr/>
        </p:nvSpPr>
        <p:spPr>
          <a:xfrm>
            <a:off x="8111203" y="1901593"/>
            <a:ext cx="3973474" cy="2002125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Delivered 1000+ Automated scenarios for E2E Validation &amp; Data Migration testing using Automation Data Integrity tool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E2E Automation test suite  covering Test Scenarios of SAP to BW Process triggers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upto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 reports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For Migration to HANA, Selected variety of objects (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Table,Cubes,DSO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) for Rows &amp; Cols comparison between Oracle &amp; BW/4HANA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1063E37D-94DA-89B7-C00D-781D3F8B0D32}"/>
              </a:ext>
            </a:extLst>
          </p:cNvPr>
          <p:cNvSpPr txBox="1"/>
          <p:nvPr/>
        </p:nvSpPr>
        <p:spPr>
          <a:xfrm>
            <a:off x="107322" y="4232192"/>
            <a:ext cx="3829998" cy="205992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Test CoE established framework for Repositories &amp; Processes that leads to 60% faster QA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75% Regression Test coverage 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&gt;70% reduction in execution efforts through QA automation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Higher Delivery Confidence &amp; Increased operational efficiency for weekly releases</a:t>
            </a:r>
          </a:p>
        </p:txBody>
      </p:sp>
      <p:sp>
        <p:nvSpPr>
          <p:cNvPr id="3073" name="Oval 3072">
            <a:extLst>
              <a:ext uri="{FF2B5EF4-FFF2-40B4-BE49-F238E27FC236}">
                <a16:creationId xmlns:a16="http://schemas.microsoft.com/office/drawing/2014/main" id="{EE833141-F1B2-1FD8-9B74-0270185524F3}"/>
              </a:ext>
            </a:extLst>
          </p:cNvPr>
          <p:cNvSpPr/>
          <p:nvPr/>
        </p:nvSpPr>
        <p:spPr>
          <a:xfrm>
            <a:off x="8507239" y="898039"/>
            <a:ext cx="540325" cy="519973"/>
          </a:xfrm>
          <a:prstGeom prst="ellipse">
            <a:avLst/>
          </a:prstGeom>
          <a:solidFill>
            <a:srgbClr val="33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pic>
        <p:nvPicPr>
          <p:cNvPr id="3076" name="Graphic 3075">
            <a:extLst>
              <a:ext uri="{FF2B5EF4-FFF2-40B4-BE49-F238E27FC236}">
                <a16:creationId xmlns:a16="http://schemas.microsoft.com/office/drawing/2014/main" id="{0B8B9155-759A-83F9-9312-C8EF9632DD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3075"/>
          <a:stretch/>
        </p:blipFill>
        <p:spPr>
          <a:xfrm>
            <a:off x="8512604" y="979913"/>
            <a:ext cx="375997" cy="289236"/>
          </a:xfrm>
          <a:prstGeom prst="rect">
            <a:avLst/>
          </a:prstGeom>
        </p:spPr>
      </p:pic>
      <p:sp>
        <p:nvSpPr>
          <p:cNvPr id="3079" name="TextBox 3078">
            <a:extLst>
              <a:ext uri="{FF2B5EF4-FFF2-40B4-BE49-F238E27FC236}">
                <a16:creationId xmlns:a16="http://schemas.microsoft.com/office/drawing/2014/main" id="{8FE6B61F-30FC-D5AF-157C-7CCAE663DB99}"/>
              </a:ext>
            </a:extLst>
          </p:cNvPr>
          <p:cNvSpPr txBox="1"/>
          <p:nvPr/>
        </p:nvSpPr>
        <p:spPr>
          <a:xfrm>
            <a:off x="8111202" y="4232192"/>
            <a:ext cx="3973473" cy="1296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DI Execution is Fast &amp; Accurate  for over 800 object comparisons with millions of records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Identified 9 critical defects at early state. Reported 143 discrepancies in data comparison on PROD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E1136C6B-3E43-BC1F-4B89-1CF70706ED20}"/>
              </a:ext>
            </a:extLst>
          </p:cNvPr>
          <p:cNvSpPr txBox="1"/>
          <p:nvPr/>
        </p:nvSpPr>
        <p:spPr>
          <a:xfrm>
            <a:off x="4212773" y="4232192"/>
            <a:ext cx="3622978" cy="175463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72000" tIns="0" rIns="72000" bIns="0" anchor="t">
            <a:noAutofit/>
          </a:bodyPr>
          <a:lstStyle>
            <a:defPPr>
              <a:defRPr lang="en-US"/>
            </a:defPPr>
            <a:lvl1pPr marL="171450" marR="0" lvl="0" indent="-171450" defTabSz="90159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ヒラギノ角ゴ Pro W3" pitchFamily="124" charset="-128"/>
                <a:cs typeface="Calibri Light" panose="020F0302020204030204" pitchFamily="34" charset="0"/>
              </a:defRPr>
            </a:lvl1pPr>
          </a:lstStyle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Achieved over 80% automation test coverage across 4 applications with 300+ E2E Automated Scenarios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80% reduction in Test execution efforts through automation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Light"/>
                <a:ea typeface="ヒラギノ角ゴ Pro W3" pitchFamily="124" charset="-128"/>
                <a:cs typeface="Calibri Light" panose="020F0302020204030204" pitchFamily="34" charset="0"/>
              </a:rPr>
              <a:t>2700+ hours saved for FPPS-Planning Release</a:t>
            </a:r>
          </a:p>
          <a:p>
            <a:pPr marL="171450" marR="0" lvl="0" indent="-171450" algn="l" defTabSz="901598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45 Light"/>
              <a:ea typeface="ヒラギノ角ゴ Pro W3" pitchFamily="124" charset="-128"/>
              <a:cs typeface="Calibri Light" panose="020F0302020204030204" pitchFamily="34" charset="0"/>
            </a:endParaRPr>
          </a:p>
        </p:txBody>
      </p:sp>
      <p:sp>
        <p:nvSpPr>
          <p:cNvPr id="3083" name="Rectangle: Rounded Corners 3082">
            <a:extLst>
              <a:ext uri="{FF2B5EF4-FFF2-40B4-BE49-F238E27FC236}">
                <a16:creationId xmlns:a16="http://schemas.microsoft.com/office/drawing/2014/main" id="{70405EA3-1531-1CB0-75D8-09AAA36F95BD}"/>
              </a:ext>
            </a:extLst>
          </p:cNvPr>
          <p:cNvSpPr/>
          <p:nvPr/>
        </p:nvSpPr>
        <p:spPr>
          <a:xfrm>
            <a:off x="1151496" y="3838829"/>
            <a:ext cx="1691734" cy="30197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STKaiti"/>
                <a:cs typeface="Calibri Light" panose="020F0302020204030204" pitchFamily="34" charset="0"/>
              </a:rPr>
              <a:t>Value Delivered</a:t>
            </a:r>
          </a:p>
        </p:txBody>
      </p:sp>
      <p:sp>
        <p:nvSpPr>
          <p:cNvPr id="3084" name="Rectangle: Rounded Corners 3083">
            <a:extLst>
              <a:ext uri="{FF2B5EF4-FFF2-40B4-BE49-F238E27FC236}">
                <a16:creationId xmlns:a16="http://schemas.microsoft.com/office/drawing/2014/main" id="{B2317D11-4C22-88A8-9ACD-5185F9177057}"/>
              </a:ext>
            </a:extLst>
          </p:cNvPr>
          <p:cNvSpPr/>
          <p:nvPr/>
        </p:nvSpPr>
        <p:spPr>
          <a:xfrm>
            <a:off x="5109531" y="3838829"/>
            <a:ext cx="1691734" cy="30197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Value Delivered</a:t>
            </a:r>
          </a:p>
        </p:txBody>
      </p:sp>
      <p:sp>
        <p:nvSpPr>
          <p:cNvPr id="3085" name="Rectangle: Rounded Corners 3084">
            <a:extLst>
              <a:ext uri="{FF2B5EF4-FFF2-40B4-BE49-F238E27FC236}">
                <a16:creationId xmlns:a16="http://schemas.microsoft.com/office/drawing/2014/main" id="{266D2F2D-522A-B32C-6527-9073AA9A6887}"/>
              </a:ext>
            </a:extLst>
          </p:cNvPr>
          <p:cNvSpPr/>
          <p:nvPr/>
        </p:nvSpPr>
        <p:spPr>
          <a:xfrm>
            <a:off x="9184646" y="3838829"/>
            <a:ext cx="1691734" cy="30197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STKaiti"/>
                <a:cs typeface="Calibri Light" panose="020F0302020204030204" pitchFamily="34" charset="0"/>
              </a:rPr>
              <a:t>Value Delivered</a:t>
            </a:r>
          </a:p>
        </p:txBody>
      </p:sp>
      <p:sp>
        <p:nvSpPr>
          <p:cNvPr id="3086" name="TextBox 3085">
            <a:extLst>
              <a:ext uri="{FF2B5EF4-FFF2-40B4-BE49-F238E27FC236}">
                <a16:creationId xmlns:a16="http://schemas.microsoft.com/office/drawing/2014/main" id="{3E3CC4B9-52C5-7FE4-AFF9-FBFB5A6CA6B4}"/>
              </a:ext>
            </a:extLst>
          </p:cNvPr>
          <p:cNvSpPr txBox="1"/>
          <p:nvPr/>
        </p:nvSpPr>
        <p:spPr>
          <a:xfrm>
            <a:off x="1269858" y="1550614"/>
            <a:ext cx="13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</a:t>
            </a: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FECD25EE-623A-DAD8-2846-D432336CB418}"/>
              </a:ext>
            </a:extLst>
          </p:cNvPr>
          <p:cNvSpPr txBox="1"/>
          <p:nvPr/>
        </p:nvSpPr>
        <p:spPr>
          <a:xfrm>
            <a:off x="5693550" y="1529858"/>
            <a:ext cx="130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</a:t>
            </a:r>
          </a:p>
        </p:txBody>
      </p:sp>
      <p:sp>
        <p:nvSpPr>
          <p:cNvPr id="3088" name="TextBox 3087">
            <a:extLst>
              <a:ext uri="{FF2B5EF4-FFF2-40B4-BE49-F238E27FC236}">
                <a16:creationId xmlns:a16="http://schemas.microsoft.com/office/drawing/2014/main" id="{0685002D-3C24-DFC6-C115-596434C3FFB4}"/>
              </a:ext>
            </a:extLst>
          </p:cNvPr>
          <p:cNvSpPr txBox="1"/>
          <p:nvPr/>
        </p:nvSpPr>
        <p:spPr>
          <a:xfrm>
            <a:off x="9818205" y="1529858"/>
            <a:ext cx="155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 DI</a:t>
            </a:r>
          </a:p>
        </p:txBody>
      </p:sp>
    </p:spTree>
    <p:extLst>
      <p:ext uri="{BB962C8B-B14F-4D97-AF65-F5344CB8AC3E}">
        <p14:creationId xmlns:p14="http://schemas.microsoft.com/office/powerpoint/2010/main" val="25297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07E7-7477-DFA2-0882-7E20BEB3A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0447" y="2067338"/>
            <a:ext cx="3601189" cy="924339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7F8C1-0544-4558-06FE-CBFA12B1BD1D}"/>
              </a:ext>
            </a:extLst>
          </p:cNvPr>
          <p:cNvSpPr txBox="1"/>
          <p:nvPr/>
        </p:nvSpPr>
        <p:spPr>
          <a:xfrm>
            <a:off x="3140764" y="3349487"/>
            <a:ext cx="6228522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>
                <a:solidFill>
                  <a:srgbClr val="03FFB3"/>
                </a:solidFill>
                <a:latin typeface="Frutiger LT Pro 55 Roman" panose="020B0602020204020204" pitchFamily="34" charset="77"/>
                <a:cs typeface="Calibri" panose="020F0502020204030204" pitchFamily="34" charset="0"/>
              </a:rPr>
              <a:t>Let’s get to the future, </a:t>
            </a:r>
            <a:br>
              <a:rPr lang="en-US" sz="4400" i="1" dirty="0">
                <a:solidFill>
                  <a:srgbClr val="03FFB3"/>
                </a:solidFill>
                <a:latin typeface="Frutiger LT Pro 55 Roman" panose="020B0602020204020204" pitchFamily="34" charset="77"/>
                <a:cs typeface="Calibri" panose="020F0502020204030204" pitchFamily="34" charset="0"/>
              </a:rPr>
            </a:br>
            <a:r>
              <a:rPr lang="en-US" sz="4400" i="1" dirty="0">
                <a:solidFill>
                  <a:srgbClr val="03FFB3"/>
                </a:solidFill>
                <a:latin typeface="Frutiger LT Pro 55 Roman" panose="020B0602020204020204" pitchFamily="34" charset="77"/>
                <a:cs typeface="Calibri" panose="020F0502020204030204" pitchFamily="34" charset="0"/>
              </a:rPr>
              <a:t>faster. Together. </a:t>
            </a:r>
          </a:p>
        </p:txBody>
      </p:sp>
    </p:spTree>
    <p:extLst>
      <p:ext uri="{BB962C8B-B14F-4D97-AF65-F5344CB8AC3E}">
        <p14:creationId xmlns:p14="http://schemas.microsoft.com/office/powerpoint/2010/main" val="205253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41CCA-BE58-B9B9-FA78-7AF8DA23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176" y="3105835"/>
            <a:ext cx="9757649" cy="646331"/>
          </a:xfrm>
        </p:spPr>
        <p:txBody>
          <a:bodyPr/>
          <a:lstStyle/>
          <a:p>
            <a:pPr algn="ctr"/>
            <a:r>
              <a:rPr lang="en-IN" sz="4000" dirty="0">
                <a:latin typeface="+mn-lt"/>
              </a:rPr>
              <a:t>LTIMindtree SAP Quality Assurance Capability</a:t>
            </a:r>
          </a:p>
        </p:txBody>
      </p:sp>
    </p:spTree>
    <p:extLst>
      <p:ext uri="{BB962C8B-B14F-4D97-AF65-F5344CB8AC3E}">
        <p14:creationId xmlns:p14="http://schemas.microsoft.com/office/powerpoint/2010/main" val="393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AF83-7D72-9E2D-567E-DE6106EF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Text Placeholder 1">
            <a:extLst>
              <a:ext uri="{FF2B5EF4-FFF2-40B4-BE49-F238E27FC236}">
                <a16:creationId xmlns:a16="http://schemas.microsoft.com/office/drawing/2014/main" id="{04587DC3-875B-C814-D0EF-D34BD5CD2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SAP Quality Assurance Practice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84DDD3-AF97-7651-8012-D18A3848039A}"/>
              </a:ext>
            </a:extLst>
          </p:cNvPr>
          <p:cNvGrpSpPr/>
          <p:nvPr/>
        </p:nvGrpSpPr>
        <p:grpSpPr>
          <a:xfrm>
            <a:off x="533399" y="944673"/>
            <a:ext cx="11376027" cy="5330758"/>
            <a:chOff x="407986" y="870017"/>
            <a:chExt cx="11376027" cy="5330758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72688A0E-392A-2755-0A55-56A5CADED7C0}"/>
                </a:ext>
              </a:extLst>
            </p:cNvPr>
            <p:cNvSpPr/>
            <p:nvPr/>
          </p:nvSpPr>
          <p:spPr>
            <a:xfrm>
              <a:off x="407988" y="1928107"/>
              <a:ext cx="3929528" cy="1836000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B5DD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8515107-A19A-9359-230D-97EDACAB461C}"/>
                </a:ext>
              </a:extLst>
            </p:cNvPr>
            <p:cNvSpPr/>
            <p:nvPr/>
          </p:nvSpPr>
          <p:spPr>
            <a:xfrm>
              <a:off x="407989" y="5252588"/>
              <a:ext cx="11376024" cy="948187"/>
            </a:xfrm>
            <a:prstGeom prst="roundRect">
              <a:avLst>
                <a:gd name="adj" fmla="val 6647"/>
              </a:avLst>
            </a:prstGeom>
            <a:solidFill>
              <a:srgbClr val="FFFFFF"/>
            </a:solidFill>
            <a:ln w="12700" cap="flat" cmpd="sng" algn="ctr">
              <a:solidFill>
                <a:srgbClr val="014B86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606CA8-E078-8A9E-ED73-CFB2650ADA52}"/>
                </a:ext>
              </a:extLst>
            </p:cNvPr>
            <p:cNvGrpSpPr/>
            <p:nvPr/>
          </p:nvGrpSpPr>
          <p:grpSpPr>
            <a:xfrm>
              <a:off x="407988" y="3841252"/>
              <a:ext cx="11376025" cy="1323415"/>
              <a:chOff x="407988" y="3815851"/>
              <a:chExt cx="11376025" cy="1323415"/>
            </a:xfrm>
          </p:grpSpPr>
          <p:sp>
            <p:nvSpPr>
              <p:cNvPr id="1072" name="Rectangle: Rounded Corners 1071">
                <a:extLst>
                  <a:ext uri="{FF2B5EF4-FFF2-40B4-BE49-F238E27FC236}">
                    <a16:creationId xmlns:a16="http://schemas.microsoft.com/office/drawing/2014/main" id="{47979402-08CC-76F4-A70E-4A23BF424A23}"/>
                  </a:ext>
                </a:extLst>
              </p:cNvPr>
              <p:cNvSpPr/>
              <p:nvPr/>
            </p:nvSpPr>
            <p:spPr>
              <a:xfrm>
                <a:off x="407988" y="3815851"/>
                <a:ext cx="11376025" cy="1323415"/>
              </a:xfrm>
              <a:prstGeom prst="roundRect">
                <a:avLst>
                  <a:gd name="adj" fmla="val 147"/>
                </a:avLst>
              </a:prstGeom>
              <a:solidFill>
                <a:srgbClr val="00B0F0">
                  <a:alpha val="6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73" name="Rounded Rectangle 85">
                <a:extLst>
                  <a:ext uri="{FF2B5EF4-FFF2-40B4-BE49-F238E27FC236}">
                    <a16:creationId xmlns:a16="http://schemas.microsoft.com/office/drawing/2014/main" id="{2202E1BA-6671-D3EF-6108-09749779CD10}"/>
                  </a:ext>
                </a:extLst>
              </p:cNvPr>
              <p:cNvSpPr/>
              <p:nvPr/>
            </p:nvSpPr>
            <p:spPr bwMode="auto">
              <a:xfrm>
                <a:off x="466237" y="3878267"/>
                <a:ext cx="1896367" cy="180000"/>
              </a:xfrm>
              <a:prstGeom prst="round2SameRect">
                <a:avLst/>
              </a:prstGeom>
              <a:solidFill>
                <a:srgbClr val="0B5DD0"/>
              </a:solidFill>
            </p:spPr>
            <p:txBody>
              <a:bodyPr wrap="square" tIns="36000" bIns="108000" rtlCol="0" anchor="ctr">
                <a:noAutofit/>
              </a:bodyPr>
              <a:lstStyle/>
              <a:p>
                <a:pPr marL="0" marR="0" lvl="0" indent="0" algn="l" defTabSz="121917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+mn-cs"/>
                  </a:rPr>
                  <a:t>Service Offerings</a:t>
                </a:r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4871B50B-EAA0-E287-5E09-20DCAB33F759}"/>
                  </a:ext>
                </a:extLst>
              </p:cNvPr>
              <p:cNvSpPr txBox="1"/>
              <p:nvPr/>
            </p:nvSpPr>
            <p:spPr>
              <a:xfrm>
                <a:off x="466237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defTabSz="510474">
                  <a:defRPr b="1" kern="0">
                    <a:solidFill>
                      <a:prstClr val="white"/>
                    </a:solidFill>
                    <a:latin typeface="Calibri Light" panose="020F0302020204030204" pitchFamily="34" charset="0"/>
                    <a:ea typeface="+mj-ea"/>
                    <a:cs typeface="Calibri Light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SAP Validation Centre of Excellence</a:t>
                </a:r>
              </a:p>
            </p:txBody>
          </p:sp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B03B6764-E022-62E6-06A3-6C7638901703}"/>
                  </a:ext>
                </a:extLst>
              </p:cNvPr>
              <p:cNvSpPr txBox="1"/>
              <p:nvPr/>
            </p:nvSpPr>
            <p:spPr>
              <a:xfrm>
                <a:off x="466237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S/4HANA Brownfield Implementation Services</a:t>
                </a:r>
              </a:p>
            </p:txBody>
          </p:sp>
          <p:sp>
            <p:nvSpPr>
              <p:cNvPr id="1076" name="TextBox 1075">
                <a:extLst>
                  <a:ext uri="{FF2B5EF4-FFF2-40B4-BE49-F238E27FC236}">
                    <a16:creationId xmlns:a16="http://schemas.microsoft.com/office/drawing/2014/main" id="{7E6AECA1-1FD0-EEB6-9206-3E06D571FDA5}"/>
                  </a:ext>
                </a:extLst>
              </p:cNvPr>
              <p:cNvSpPr txBox="1"/>
              <p:nvPr/>
            </p:nvSpPr>
            <p:spPr>
              <a:xfrm>
                <a:off x="2727830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S/4HANA Greenfield Implementation Services</a:t>
                </a:r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38CB7A99-1F86-83CB-60EA-0EB7A29691DF}"/>
                  </a:ext>
                </a:extLst>
              </p:cNvPr>
              <p:cNvSpPr txBox="1"/>
              <p:nvPr/>
            </p:nvSpPr>
            <p:spPr>
              <a:xfrm>
                <a:off x="2727830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S/4HANA Upgrade Validation Services</a:t>
                </a:r>
              </a:p>
            </p:txBody>
          </p:sp>
          <p:sp>
            <p:nvSpPr>
              <p:cNvPr id="1078" name="TextBox 1077">
                <a:extLst>
                  <a:ext uri="{FF2B5EF4-FFF2-40B4-BE49-F238E27FC236}">
                    <a16:creationId xmlns:a16="http://schemas.microsoft.com/office/drawing/2014/main" id="{0A92E8CC-66AE-618C-C2CE-9BDFE8058A88}"/>
                  </a:ext>
                </a:extLst>
              </p:cNvPr>
              <p:cNvSpPr txBox="1"/>
              <p:nvPr/>
            </p:nvSpPr>
            <p:spPr>
              <a:xfrm>
                <a:off x="4989423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Cloud Migration Validation Services</a:t>
                </a:r>
              </a:p>
            </p:txBody>
          </p:sp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E9067ED5-3B1F-3820-D84C-7CE922E1A34D}"/>
                  </a:ext>
                </a:extLst>
              </p:cNvPr>
              <p:cNvSpPr txBox="1"/>
              <p:nvPr/>
            </p:nvSpPr>
            <p:spPr>
              <a:xfrm>
                <a:off x="4989423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Agile / Scrum Validation Approach</a:t>
                </a:r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5AD96999-3E49-A887-FBCA-64B65EE5CF05}"/>
                  </a:ext>
                </a:extLst>
              </p:cNvPr>
              <p:cNvSpPr txBox="1"/>
              <p:nvPr/>
            </p:nvSpPr>
            <p:spPr>
              <a:xfrm>
                <a:off x="7251016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Component Based Test Approach</a:t>
                </a:r>
              </a:p>
            </p:txBody>
          </p:sp>
          <p:sp>
            <p:nvSpPr>
              <p:cNvPr id="1081" name="TextBox 1080">
                <a:extLst>
                  <a:ext uri="{FF2B5EF4-FFF2-40B4-BE49-F238E27FC236}">
                    <a16:creationId xmlns:a16="http://schemas.microsoft.com/office/drawing/2014/main" id="{D0F6DE85-4A0A-9492-858A-B1EDD71F05EE}"/>
                  </a:ext>
                </a:extLst>
              </p:cNvPr>
              <p:cNvSpPr txBox="1"/>
              <p:nvPr/>
            </p:nvSpPr>
            <p:spPr>
              <a:xfrm>
                <a:off x="7251016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Data Migration Validation Services</a:t>
                </a:r>
              </a:p>
            </p:txBody>
          </p:sp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EBABE18F-CBE9-BF0E-C691-BBDB92AAE339}"/>
                  </a:ext>
                </a:extLst>
              </p:cNvPr>
              <p:cNvSpPr txBox="1"/>
              <p:nvPr/>
            </p:nvSpPr>
            <p:spPr>
              <a:xfrm>
                <a:off x="9512609" y="411530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Performance Validation Services</a:t>
                </a:r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F290D3FD-3F41-CE87-4F30-3B63925125AC}"/>
                  </a:ext>
                </a:extLst>
              </p:cNvPr>
              <p:cNvSpPr txBox="1"/>
              <p:nvPr/>
            </p:nvSpPr>
            <p:spPr>
              <a:xfrm>
                <a:off x="9512609" y="4629676"/>
                <a:ext cx="2185629" cy="454568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algn="ctr" defTabSz="510462">
                  <a:defRPr sz="1200" b="1">
                    <a:solidFill>
                      <a:srgbClr val="2C2E8C"/>
                    </a:solidFill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510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rPr>
                  <a:t>Testing Tools License Resell</a:t>
                </a:r>
              </a:p>
            </p:txBody>
          </p:sp>
        </p:grpSp>
        <p:sp>
          <p:nvSpPr>
            <p:cNvPr id="6" name="Rectangle: Diagonal Corners Rounded 5">
              <a:extLst>
                <a:ext uri="{FF2B5EF4-FFF2-40B4-BE49-F238E27FC236}">
                  <a16:creationId xmlns:a16="http://schemas.microsoft.com/office/drawing/2014/main" id="{F18F0ED6-4313-2B83-1A4C-14A483F0AFDC}"/>
                </a:ext>
              </a:extLst>
            </p:cNvPr>
            <p:cNvSpPr/>
            <p:nvPr/>
          </p:nvSpPr>
          <p:spPr>
            <a:xfrm>
              <a:off x="4400749" y="1928107"/>
              <a:ext cx="7383264" cy="894860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B0F0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2C2B9F7F-EA30-0310-0A8B-2FBFE143CF19}"/>
                </a:ext>
              </a:extLst>
            </p:cNvPr>
            <p:cNvSpPr/>
            <p:nvPr/>
          </p:nvSpPr>
          <p:spPr>
            <a:xfrm>
              <a:off x="4400749" y="2900440"/>
              <a:ext cx="7383264" cy="86366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00B0F0">
                <a:alpha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62E647-1211-400B-A25D-4696C4CE47C5}"/>
                </a:ext>
              </a:extLst>
            </p:cNvPr>
            <p:cNvGrpSpPr/>
            <p:nvPr/>
          </p:nvGrpSpPr>
          <p:grpSpPr>
            <a:xfrm>
              <a:off x="4434166" y="2948664"/>
              <a:ext cx="7300634" cy="771531"/>
              <a:chOff x="4434166" y="2935964"/>
              <a:chExt cx="7300634" cy="771531"/>
            </a:xfrm>
          </p:grpSpPr>
          <p:sp>
            <p:nvSpPr>
              <p:cNvPr id="1066" name="Rounded Rectangle 85">
                <a:extLst>
                  <a:ext uri="{FF2B5EF4-FFF2-40B4-BE49-F238E27FC236}">
                    <a16:creationId xmlns:a16="http://schemas.microsoft.com/office/drawing/2014/main" id="{A04A14CB-225F-6EA4-1D76-8F490066B452}"/>
                  </a:ext>
                </a:extLst>
              </p:cNvPr>
              <p:cNvSpPr/>
              <p:nvPr/>
            </p:nvSpPr>
            <p:spPr bwMode="auto">
              <a:xfrm>
                <a:off x="4434166" y="2935964"/>
                <a:ext cx="2253375" cy="180000"/>
              </a:xfrm>
              <a:prstGeom prst="round2SameRect">
                <a:avLst/>
              </a:prstGeom>
              <a:solidFill>
                <a:srgbClr val="0B5DD0"/>
              </a:solidFill>
            </p:spPr>
            <p:txBody>
              <a:bodyPr wrap="square" tIns="36000" bIns="108000" rtlCol="0" anchor="ctr">
                <a:noAutofit/>
              </a:bodyPr>
              <a:lstStyle/>
              <a:p>
                <a:pPr marL="0" marR="0" lvl="0" indent="0" algn="l" defTabSz="121917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+mn-cs"/>
                  </a:rPr>
                  <a:t>LTIM Accelerator- Rely Platform</a:t>
                </a:r>
                <a:endParaRPr kumimoji="0" lang="en-I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+mn-cs"/>
                </a:endParaRPr>
              </a:p>
            </p:txBody>
          </p: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707DA4CC-0E49-5F74-B8AD-BE63AAB3E595}"/>
                  </a:ext>
                </a:extLst>
              </p:cNvPr>
              <p:cNvGrpSpPr/>
              <p:nvPr/>
            </p:nvGrpSpPr>
            <p:grpSpPr>
              <a:xfrm>
                <a:off x="4434167" y="3154613"/>
                <a:ext cx="7300633" cy="552882"/>
                <a:chOff x="4434167" y="3114695"/>
                <a:chExt cx="7059329" cy="552882"/>
              </a:xfrm>
            </p:grpSpPr>
            <p:sp>
              <p:nvSpPr>
                <p:cNvPr id="1068" name="TextBox 1067">
                  <a:extLst>
                    <a:ext uri="{FF2B5EF4-FFF2-40B4-BE49-F238E27FC236}">
                      <a16:creationId xmlns:a16="http://schemas.microsoft.com/office/drawing/2014/main" id="{52F171B6-5EAB-0DE8-924B-2AC18E344B0D}"/>
                    </a:ext>
                  </a:extLst>
                </p:cNvPr>
                <p:cNvSpPr txBox="1"/>
                <p:nvPr/>
              </p:nvSpPr>
              <p:spPr>
                <a:xfrm>
                  <a:off x="4434167" y="3114695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Canvas Insights &amp; Analyzer</a:t>
                  </a:r>
                </a:p>
              </p:txBody>
            </p:sp>
            <p:sp>
              <p:nvSpPr>
                <p:cNvPr id="1069" name="TextBox 1068">
                  <a:extLst>
                    <a:ext uri="{FF2B5EF4-FFF2-40B4-BE49-F238E27FC236}">
                      <a16:creationId xmlns:a16="http://schemas.microsoft.com/office/drawing/2014/main" id="{63942F95-E114-D784-E231-4748B110DDF6}"/>
                    </a:ext>
                  </a:extLst>
                </p:cNvPr>
                <p:cNvSpPr txBox="1"/>
                <p:nvPr/>
              </p:nvSpPr>
              <p:spPr>
                <a:xfrm>
                  <a:off x="4434167" y="3405163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Test Assets Jukebox </a:t>
                  </a:r>
                </a:p>
              </p:txBody>
            </p:sp>
            <p:sp>
              <p:nvSpPr>
                <p:cNvPr id="1070" name="TextBox 1069">
                  <a:extLst>
                    <a:ext uri="{FF2B5EF4-FFF2-40B4-BE49-F238E27FC236}">
                      <a16:creationId xmlns:a16="http://schemas.microsoft.com/office/drawing/2014/main" id="{0F1538EE-7F83-95BF-75A8-5FF3AD666A75}"/>
                    </a:ext>
                  </a:extLst>
                </p:cNvPr>
                <p:cNvSpPr txBox="1"/>
                <p:nvPr/>
              </p:nvSpPr>
              <p:spPr>
                <a:xfrm>
                  <a:off x="7982156" y="3114695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Automation Frameworks </a:t>
                  </a:r>
                </a:p>
              </p:txBody>
            </p:sp>
            <p:sp>
              <p:nvSpPr>
                <p:cNvPr id="1071" name="TextBox 1070">
                  <a:extLst>
                    <a:ext uri="{FF2B5EF4-FFF2-40B4-BE49-F238E27FC236}">
                      <a16:creationId xmlns:a16="http://schemas.microsoft.com/office/drawing/2014/main" id="{0F2802D1-7BE2-D78D-A073-0CE77A5F74B6}"/>
                    </a:ext>
                  </a:extLst>
                </p:cNvPr>
                <p:cNvSpPr txBox="1"/>
                <p:nvPr/>
              </p:nvSpPr>
              <p:spPr>
                <a:xfrm>
                  <a:off x="7982156" y="3405163"/>
                  <a:ext cx="3511340" cy="262414"/>
                </a:xfrm>
                <a:prstGeom prst="roundRect">
                  <a:avLst>
                    <a:gd name="adj" fmla="val 16020"/>
                  </a:avLst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129" tIns="34289" rIns="68129" bIns="34289" rtlCol="0" anchor="ctr">
                  <a:noAutofit/>
                </a:bodyPr>
                <a:lstStyle>
                  <a:defPPr>
                    <a:defRPr lang="en-US"/>
                  </a:defPPr>
                  <a:lvl1pPr algn="ctr" defTabSz="510462">
                    <a:defRPr sz="1200" b="1">
                      <a:solidFill>
                        <a:srgbClr val="2C2E8C"/>
                      </a:solidFill>
                      <a:latin typeface="Frutiger 45 bold"/>
                      <a:ea typeface="STKaiti"/>
                      <a:cs typeface="Calibri Light" panose="020F0302020204030204" pitchFamily="34" charset="0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marL="0" marR="0" lvl="0" indent="0" algn="ctr" defTabSz="51046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2C2E8C"/>
                      </a:solidFill>
                      <a:effectLst/>
                      <a:uLnTx/>
                      <a:uFillTx/>
                      <a:latin typeface="Frutiger 45 bold"/>
                      <a:ea typeface="STKaiti"/>
                      <a:cs typeface="Calibri Light" panose="020F0302020204030204" pitchFamily="34" charset="0"/>
                    </a:rPr>
                    <a:t>BPAC Reporting </a:t>
                  </a:r>
                </a:p>
              </p:txBody>
            </p:sp>
          </p:grpSp>
        </p:grpSp>
        <p:sp>
          <p:nvSpPr>
            <p:cNvPr id="9" name="Rounded Rectangle 85">
              <a:extLst>
                <a:ext uri="{FF2B5EF4-FFF2-40B4-BE49-F238E27FC236}">
                  <a16:creationId xmlns:a16="http://schemas.microsoft.com/office/drawing/2014/main" id="{195DB55C-5116-8521-29AA-8ADBFD7058D7}"/>
                </a:ext>
              </a:extLst>
            </p:cNvPr>
            <p:cNvSpPr/>
            <p:nvPr/>
          </p:nvSpPr>
          <p:spPr bwMode="auto">
            <a:xfrm>
              <a:off x="4434165" y="1972047"/>
              <a:ext cx="2253373" cy="195189"/>
            </a:xfrm>
            <a:prstGeom prst="round2SameRect">
              <a:avLst/>
            </a:prstGeom>
            <a:solidFill>
              <a:srgbClr val="0B5DD0"/>
            </a:solidFill>
          </p:spPr>
          <p:txBody>
            <a:bodyPr wrap="square" tIns="36000" bIns="108000" rtlCol="0" anchor="ctr">
              <a:noAutofit/>
            </a:bodyPr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STKaiti"/>
                  <a:cs typeface="+mn-cs"/>
                </a:rPr>
                <a:t>Values Delivered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420B5F-5D96-6F2F-BF0E-F37AAAE8D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1770" y="2154196"/>
              <a:ext cx="206549" cy="4878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C12999-D03B-FDEC-1312-F337096A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78244" y="2154196"/>
              <a:ext cx="206549" cy="487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5CBB62-99CD-E59E-BC6E-A002FE2880FD}"/>
                </a:ext>
              </a:extLst>
            </p:cNvPr>
            <p:cNvSpPr txBox="1"/>
            <p:nvPr/>
          </p:nvSpPr>
          <p:spPr>
            <a:xfrm>
              <a:off x="656343" y="2234820"/>
              <a:ext cx="9638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Leaders Quadrant in Overall Testing Capability, 2020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5A64D8-BBC6-9971-E396-DF06EB84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69262" y="2017231"/>
              <a:ext cx="538032" cy="23824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7ACB732-6A76-987E-2AD9-D00978D9E781}"/>
                </a:ext>
              </a:extLst>
            </p:cNvPr>
            <p:cNvGrpSpPr/>
            <p:nvPr/>
          </p:nvGrpSpPr>
          <p:grpSpPr>
            <a:xfrm>
              <a:off x="530761" y="2928986"/>
              <a:ext cx="1167557" cy="584469"/>
              <a:chOff x="10086407" y="1644471"/>
              <a:chExt cx="1565958" cy="736006"/>
            </a:xfrm>
          </p:grpSpPr>
          <p:pic>
            <p:nvPicPr>
              <p:cNvPr id="1064" name="Picture 1063">
                <a:extLst>
                  <a:ext uri="{FF2B5EF4-FFF2-40B4-BE49-F238E27FC236}">
                    <a16:creationId xmlns:a16="http://schemas.microsoft.com/office/drawing/2014/main" id="{86F20C5A-3647-6923-B7D7-4E0D166AF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63592" y="1644471"/>
                <a:ext cx="288773" cy="736006"/>
              </a:xfrm>
              <a:prstGeom prst="rect">
                <a:avLst/>
              </a:prstGeom>
            </p:spPr>
          </p:pic>
          <p:pic>
            <p:nvPicPr>
              <p:cNvPr id="1065" name="Picture 1064">
                <a:extLst>
                  <a:ext uri="{FF2B5EF4-FFF2-40B4-BE49-F238E27FC236}">
                    <a16:creationId xmlns:a16="http://schemas.microsoft.com/office/drawing/2014/main" id="{CEDD7FB2-F2EF-C386-C847-667C667D1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0086407" y="1644471"/>
                <a:ext cx="288773" cy="736006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1B47A7-32F9-1CB4-6DC8-AC0D31E7D132}"/>
                </a:ext>
              </a:extLst>
            </p:cNvPr>
            <p:cNvSpPr txBox="1"/>
            <p:nvPr/>
          </p:nvSpPr>
          <p:spPr>
            <a:xfrm>
              <a:off x="612169" y="3068269"/>
              <a:ext cx="1004732" cy="433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‘Expert’ in Mobile Application Testing Services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D85522-2D37-9252-0FB7-4A9EF04EB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828393" y="2833313"/>
              <a:ext cx="572286" cy="16150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F33349-6DE7-1310-47E6-AE66B37B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4671" y="2187879"/>
              <a:ext cx="243531" cy="5701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E14CB2-9039-512B-BD4E-AEAF105C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07583" y="2187879"/>
              <a:ext cx="243531" cy="5701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42F83E-85D2-B766-7A76-E0DFD9763696}"/>
                </a:ext>
              </a:extLst>
            </p:cNvPr>
            <p:cNvSpPr txBox="1"/>
            <p:nvPr/>
          </p:nvSpPr>
          <p:spPr>
            <a:xfrm>
              <a:off x="1927798" y="2210653"/>
              <a:ext cx="1108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Enterprise Quality Assurance(QA) Services PEAK Matrix Assessment 2022 - Star Performers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8E1017C-7776-D52C-83E8-54E824C15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46" t="7773" r="2668" b="24930"/>
            <a:stretch/>
          </p:blipFill>
          <p:spPr>
            <a:xfrm>
              <a:off x="2039620" y="2003034"/>
              <a:ext cx="845232" cy="18979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4E009D-C442-E61A-1B26-7A28CD275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1373" y="2191832"/>
              <a:ext cx="197243" cy="5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AF6E47B-38B4-B82E-C7A6-1C294CAC7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189006" y="2191832"/>
              <a:ext cx="197243" cy="528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2968EA-89C3-B33C-DAD3-9F07736B1500}"/>
                </a:ext>
              </a:extLst>
            </p:cNvPr>
            <p:cNvSpPr txBox="1"/>
            <p:nvPr/>
          </p:nvSpPr>
          <p:spPr>
            <a:xfrm>
              <a:off x="3263586" y="2255274"/>
              <a:ext cx="920443" cy="31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LEADER in 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Continuous testing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C3D755-004D-3B03-5907-DBD0844FF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3844" y="2012198"/>
              <a:ext cx="739927" cy="158191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95D8B3A-B536-DE69-AF03-769B5B17779A}"/>
                </a:ext>
              </a:extLst>
            </p:cNvPr>
            <p:cNvGrpSpPr/>
            <p:nvPr/>
          </p:nvGrpSpPr>
          <p:grpSpPr>
            <a:xfrm>
              <a:off x="3122170" y="2970727"/>
              <a:ext cx="1136447" cy="613970"/>
              <a:chOff x="10086407" y="1644471"/>
              <a:chExt cx="1565958" cy="736006"/>
            </a:xfrm>
          </p:grpSpPr>
          <p:pic>
            <p:nvPicPr>
              <p:cNvPr id="1062" name="Picture 1061">
                <a:extLst>
                  <a:ext uri="{FF2B5EF4-FFF2-40B4-BE49-F238E27FC236}">
                    <a16:creationId xmlns:a16="http://schemas.microsoft.com/office/drawing/2014/main" id="{19708E38-3FD5-6C91-8538-A89CB1CE5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63592" y="1644471"/>
                <a:ext cx="288773" cy="736006"/>
              </a:xfrm>
              <a:prstGeom prst="rect">
                <a:avLst/>
              </a:prstGeom>
            </p:spPr>
          </p:pic>
          <p:pic>
            <p:nvPicPr>
              <p:cNvPr id="1063" name="Picture 1062">
                <a:extLst>
                  <a:ext uri="{FF2B5EF4-FFF2-40B4-BE49-F238E27FC236}">
                    <a16:creationId xmlns:a16="http://schemas.microsoft.com/office/drawing/2014/main" id="{42EA51A0-740F-C2A7-F62B-336E51864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0086407" y="1644471"/>
                <a:ext cx="288773" cy="736006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038D2B-FB85-AFDB-349D-275EA5A9B314}"/>
                </a:ext>
              </a:extLst>
            </p:cNvPr>
            <p:cNvSpPr txBox="1"/>
            <p:nvPr/>
          </p:nvSpPr>
          <p:spPr>
            <a:xfrm>
              <a:off x="3201410" y="3093288"/>
              <a:ext cx="977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‘</a:t>
              </a: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Leader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’ in </a:t>
              </a:r>
              <a:b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Continuous Testing in US, UK, Nordics</a:t>
              </a:r>
            </a:p>
          </p:txBody>
        </p:sp>
        <p:pic>
          <p:nvPicPr>
            <p:cNvPr id="45" name="Picture 6" descr="ISG Research Recognizes DXC as a Leader in Digital Workplace of the Future">
              <a:extLst>
                <a:ext uri="{FF2B5EF4-FFF2-40B4-BE49-F238E27FC236}">
                  <a16:creationId xmlns:a16="http://schemas.microsoft.com/office/drawing/2014/main" id="{D673184C-AC05-3864-CB54-7E6E1A7C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821" y="2870636"/>
              <a:ext cx="476712" cy="21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E05292C-160B-04F7-B478-CC9EDC6E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1029" y="2957099"/>
              <a:ext cx="745210" cy="44357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218424-E23B-5B00-6DB4-57130D375864}"/>
                </a:ext>
              </a:extLst>
            </p:cNvPr>
            <p:cNvSpPr txBox="1"/>
            <p:nvPr/>
          </p:nvSpPr>
          <p:spPr>
            <a:xfrm>
              <a:off x="1741613" y="3313062"/>
              <a:ext cx="1352041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SAP Transformation </a:t>
              </a:r>
              <a:b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Partner of the Year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2023 by </a:t>
              </a: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Tricentis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.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548D1CBA-8B43-472A-2E3A-ABDB41C00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5504" y="2979784"/>
              <a:ext cx="215305" cy="584469"/>
            </a:xfrm>
            <a:prstGeom prst="rect">
              <a:avLst/>
            </a:prstGeom>
          </p:spPr>
        </p:pic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E54389DF-305A-2EE9-9585-45CACEFF5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777664" y="2979784"/>
              <a:ext cx="215305" cy="584469"/>
            </a:xfrm>
            <a:prstGeom prst="rect">
              <a:avLst/>
            </a:prstGeom>
          </p:spPr>
        </p:pic>
        <p:sp>
          <p:nvSpPr>
            <p:cNvPr id="1028" name="Rectangle: Rounded Corners 1027">
              <a:extLst>
                <a:ext uri="{FF2B5EF4-FFF2-40B4-BE49-F238E27FC236}">
                  <a16:creationId xmlns:a16="http://schemas.microsoft.com/office/drawing/2014/main" id="{83C9514D-02BC-B5B5-94C1-5B556B3F71A9}"/>
                </a:ext>
              </a:extLst>
            </p:cNvPr>
            <p:cNvSpPr/>
            <p:nvPr/>
          </p:nvSpPr>
          <p:spPr>
            <a:xfrm>
              <a:off x="407986" y="870017"/>
              <a:ext cx="11376025" cy="918000"/>
            </a:xfrm>
            <a:prstGeom prst="roundRect">
              <a:avLst>
                <a:gd name="adj" fmla="val 0"/>
              </a:avLst>
            </a:prstGeom>
            <a:solidFill>
              <a:srgbClr val="0B5DD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Calibri Light" panose="020F0302020204030204" pitchFamily="34" charset="0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A53C13C1-4DAF-06CB-D0F2-FC85735D3E1F}"/>
                </a:ext>
              </a:extLst>
            </p:cNvPr>
            <p:cNvGrpSpPr/>
            <p:nvPr/>
          </p:nvGrpSpPr>
          <p:grpSpPr>
            <a:xfrm>
              <a:off x="466236" y="963615"/>
              <a:ext cx="11232002" cy="730804"/>
              <a:chOff x="522051" y="925077"/>
              <a:chExt cx="11179006" cy="730804"/>
            </a:xfrm>
          </p:grpSpPr>
          <p:sp>
            <p:nvSpPr>
              <p:cNvPr id="1049" name="Rectangle: Rounded Corners 1048">
                <a:extLst>
                  <a:ext uri="{FF2B5EF4-FFF2-40B4-BE49-F238E27FC236}">
                    <a16:creationId xmlns:a16="http://schemas.microsoft.com/office/drawing/2014/main" id="{BBE2EF0A-1F17-0D6E-6284-94D1E7783A1A}"/>
                  </a:ext>
                </a:extLst>
              </p:cNvPr>
              <p:cNvSpPr/>
              <p:nvPr/>
            </p:nvSpPr>
            <p:spPr>
              <a:xfrm>
                <a:off x="522051" y="925077"/>
                <a:ext cx="2642026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4CE3FB8C-29A2-0C2F-E25D-C6F5655A39C4}"/>
                  </a:ext>
                </a:extLst>
              </p:cNvPr>
              <p:cNvSpPr/>
              <p:nvPr/>
            </p:nvSpPr>
            <p:spPr bwMode="auto">
              <a:xfrm>
                <a:off x="1064136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1,000+</a:t>
                </a:r>
              </a:p>
            </p:txBody>
          </p:sp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45CD5483-F6D9-5F08-3D0B-29CC821FCE38}"/>
                  </a:ext>
                </a:extLst>
              </p:cNvPr>
              <p:cNvSpPr/>
              <p:nvPr/>
            </p:nvSpPr>
            <p:spPr bwMode="auto">
              <a:xfrm>
                <a:off x="1013088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SAP Testing Resources</a:t>
                </a:r>
              </a:p>
            </p:txBody>
          </p:sp>
          <p:sp>
            <p:nvSpPr>
              <p:cNvPr id="1052" name="Rectangle: Rounded Corners 1051">
                <a:extLst>
                  <a:ext uri="{FF2B5EF4-FFF2-40B4-BE49-F238E27FC236}">
                    <a16:creationId xmlns:a16="http://schemas.microsoft.com/office/drawing/2014/main" id="{F9778C79-C935-8DAB-0590-90F696CB7809}"/>
                  </a:ext>
                </a:extLst>
              </p:cNvPr>
              <p:cNvSpPr/>
              <p:nvPr/>
            </p:nvSpPr>
            <p:spPr>
              <a:xfrm>
                <a:off x="3338194" y="925077"/>
                <a:ext cx="2700000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BDBAC848-EA27-2100-E5CA-1B56D83D1A32}"/>
                  </a:ext>
                </a:extLst>
              </p:cNvPr>
              <p:cNvSpPr/>
              <p:nvPr/>
            </p:nvSpPr>
            <p:spPr bwMode="auto">
              <a:xfrm>
                <a:off x="3938252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300+</a:t>
                </a: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1E60DDFB-E6E4-80EB-B4F2-F21F356A4385}"/>
                  </a:ext>
                </a:extLst>
              </p:cNvPr>
              <p:cNvSpPr/>
              <p:nvPr/>
            </p:nvSpPr>
            <p:spPr bwMode="auto">
              <a:xfrm>
                <a:off x="3887204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SAP Certified Experts</a:t>
                </a:r>
              </a:p>
            </p:txBody>
          </p:sp>
          <p:sp>
            <p:nvSpPr>
              <p:cNvPr id="1055" name="Rectangle: Rounded Corners 1054">
                <a:extLst>
                  <a:ext uri="{FF2B5EF4-FFF2-40B4-BE49-F238E27FC236}">
                    <a16:creationId xmlns:a16="http://schemas.microsoft.com/office/drawing/2014/main" id="{682FA6FA-C4FE-6942-A7A6-79A6C90238E7}"/>
                  </a:ext>
                </a:extLst>
              </p:cNvPr>
              <p:cNvSpPr/>
              <p:nvPr/>
            </p:nvSpPr>
            <p:spPr>
              <a:xfrm>
                <a:off x="6212310" y="925077"/>
                <a:ext cx="2700000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21EFEAB9-B92B-AEAE-5078-3E69774FF8D8}"/>
                  </a:ext>
                </a:extLst>
              </p:cNvPr>
              <p:cNvSpPr/>
              <p:nvPr/>
            </p:nvSpPr>
            <p:spPr bwMode="auto">
              <a:xfrm>
                <a:off x="6812368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60+</a:t>
                </a:r>
              </a:p>
            </p:txBody>
          </p:sp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CA37C76B-4F19-4F9A-0CCE-639EE792CF2F}"/>
                  </a:ext>
                </a:extLst>
              </p:cNvPr>
              <p:cNvSpPr/>
              <p:nvPr/>
            </p:nvSpPr>
            <p:spPr bwMode="auto">
              <a:xfrm>
                <a:off x="6761320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Active Clients</a:t>
                </a:r>
              </a:p>
            </p:txBody>
          </p:sp>
          <p:sp>
            <p:nvSpPr>
              <p:cNvPr id="1059" name="Rectangle: Rounded Corners 1058">
                <a:extLst>
                  <a:ext uri="{FF2B5EF4-FFF2-40B4-BE49-F238E27FC236}">
                    <a16:creationId xmlns:a16="http://schemas.microsoft.com/office/drawing/2014/main" id="{DE1FC672-E2B0-4D74-C8E5-F8B5645264BB}"/>
                  </a:ext>
                </a:extLst>
              </p:cNvPr>
              <p:cNvSpPr/>
              <p:nvPr/>
            </p:nvSpPr>
            <p:spPr>
              <a:xfrm>
                <a:off x="9086427" y="925077"/>
                <a:ext cx="2614630" cy="730804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STKaiti"/>
                  <a:cs typeface="Calibri Light" panose="020F0302020204030204" pitchFamily="34" charset="0"/>
                </a:endParaRPr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98330D69-11D5-3F38-8FAA-4E7D8EE3A320}"/>
                  </a:ext>
                </a:extLst>
              </p:cNvPr>
              <p:cNvSpPr/>
              <p:nvPr/>
            </p:nvSpPr>
            <p:spPr bwMode="auto">
              <a:xfrm>
                <a:off x="9686485" y="1001228"/>
                <a:ext cx="1499885" cy="24026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15+</a:t>
                </a:r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E3DA7739-81F8-E937-753A-D102F23B2528}"/>
                  </a:ext>
                </a:extLst>
              </p:cNvPr>
              <p:cNvSpPr/>
              <p:nvPr/>
            </p:nvSpPr>
            <p:spPr bwMode="auto">
              <a:xfrm>
                <a:off x="9635437" y="1253258"/>
                <a:ext cx="1601980" cy="357426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ts val="15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 45 Light"/>
                    <a:ea typeface="STKaiti"/>
                    <a:cs typeface="Calibri Light" panose="020F0302020204030204" pitchFamily="34" charset="0"/>
                  </a:rPr>
                  <a:t>Test Accelerators</a:t>
                </a:r>
              </a:p>
            </p:txBody>
          </p:sp>
        </p:grp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28DC8816-9577-1CF9-5A45-6CD2236DD3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81364" y="2187879"/>
              <a:ext cx="7216874" cy="598980"/>
              <a:chOff x="4481364" y="2190138"/>
              <a:chExt cx="7272663" cy="662924"/>
            </a:xfrm>
          </p:grpSpPr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1D5A6D72-EC0C-D571-D141-75D7BB334D71}"/>
                  </a:ext>
                </a:extLst>
              </p:cNvPr>
              <p:cNvSpPr txBox="1"/>
              <p:nvPr/>
            </p:nvSpPr>
            <p:spPr>
              <a:xfrm>
                <a:off x="4481364" y="2573711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Q</a:t>
                </a:r>
                <a:r>
                  <a:rPr lang="en-IN" dirty="0" err="1"/>
                  <a:t>CoE</a:t>
                </a:r>
                <a:r>
                  <a:rPr lang="en-IN" dirty="0"/>
                  <a:t> Set Up</a:t>
                </a: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D8869F51-50AE-A03B-6DEB-A24687C278B2}"/>
                  </a:ext>
                </a:extLst>
              </p:cNvPr>
              <p:cNvSpPr txBox="1"/>
              <p:nvPr/>
            </p:nvSpPr>
            <p:spPr>
              <a:xfrm>
                <a:off x="4481364" y="2224431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Test Assessment</a:t>
                </a:r>
              </a:p>
            </p:txBody>
          </p: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2DC1ED4B-8CAC-3B8B-B0CF-8DD8E6A3396C}"/>
                  </a:ext>
                </a:extLst>
              </p:cNvPr>
              <p:cNvSpPr txBox="1"/>
              <p:nvPr/>
            </p:nvSpPr>
            <p:spPr>
              <a:xfrm>
                <a:off x="8153806" y="2190138"/>
                <a:ext cx="1764000" cy="36000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Managed &amp;Co-Managed Testing</a:t>
                </a:r>
              </a:p>
            </p:txBody>
          </p:sp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CCDADB08-8F84-55F6-3025-82DAED53CE2C}"/>
                  </a:ext>
                </a:extLst>
              </p:cNvPr>
              <p:cNvSpPr txBox="1"/>
              <p:nvPr/>
            </p:nvSpPr>
            <p:spPr>
              <a:xfrm>
                <a:off x="8153806" y="2573712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Test Automation</a:t>
                </a: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D830B758-283F-425E-D2A7-ED2D4AF05D6F}"/>
                  </a:ext>
                </a:extLst>
              </p:cNvPr>
              <p:cNvSpPr txBox="1"/>
              <p:nvPr/>
            </p:nvSpPr>
            <p:spPr>
              <a:xfrm>
                <a:off x="6317585" y="2224429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QA Transformation</a:t>
                </a:r>
              </a:p>
            </p:txBody>
          </p: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E9E72DC0-C831-DA21-1D1A-54789581EC20}"/>
                  </a:ext>
                </a:extLst>
              </p:cNvPr>
              <p:cNvSpPr txBox="1"/>
              <p:nvPr/>
            </p:nvSpPr>
            <p:spPr>
              <a:xfrm>
                <a:off x="6317585" y="2573711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Test Management</a:t>
                </a:r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62A299A4-A1EA-4909-16F0-90F85B1E309A}"/>
                  </a:ext>
                </a:extLst>
              </p:cNvPr>
              <p:cNvSpPr txBox="1"/>
              <p:nvPr/>
            </p:nvSpPr>
            <p:spPr>
              <a:xfrm>
                <a:off x="9990027" y="2212998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N" dirty="0"/>
                  <a:t>PoC, Tool Set Up</a:t>
                </a:r>
              </a:p>
            </p:txBody>
          </p:sp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EFF2B539-2A4F-40E7-A90C-8FD1B2AE941A}"/>
                  </a:ext>
                </a:extLst>
              </p:cNvPr>
              <p:cNvSpPr txBox="1"/>
              <p:nvPr/>
            </p:nvSpPr>
            <p:spPr>
              <a:xfrm>
                <a:off x="9990027" y="2573710"/>
                <a:ext cx="1764000" cy="279350"/>
              </a:xfrm>
              <a:prstGeom prst="roundRect">
                <a:avLst>
                  <a:gd name="adj" fmla="val 16020"/>
                </a:avLst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129" tIns="34289" rIns="68129" bIns="34289" rtlCol="0" anchor="ctr">
                <a:noAutofit/>
              </a:bodyPr>
              <a:lstStyle>
                <a:defPPr>
                  <a:defRPr lang="en-US"/>
                </a:defPPr>
                <a:lvl1pPr marR="0" lvl="0" indent="0" algn="ctr" defTabSz="510462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 baseline="0">
                    <a:ln>
                      <a:noFill/>
                    </a:ln>
                    <a:solidFill>
                      <a:srgbClr val="2C2E8C"/>
                    </a:solidFill>
                    <a:effectLst/>
                    <a:uLnTx/>
                    <a:uFillTx/>
                    <a:latin typeface="Frutiger 45 bold"/>
                    <a:ea typeface="STKaiti"/>
                    <a:cs typeface="Calibri Light" panose="020F030202020403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Cloud Migration</a:t>
                </a:r>
              </a:p>
            </p:txBody>
          </p: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2D48AE10-74F7-53D1-0398-B8B775360D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9366" y="5592233"/>
              <a:ext cx="9550174" cy="480983"/>
              <a:chOff x="1586610" y="5979344"/>
              <a:chExt cx="8327351" cy="419397"/>
            </a:xfrm>
          </p:grpSpPr>
          <p:pic>
            <p:nvPicPr>
              <p:cNvPr id="1033" name="Picture 1032">
                <a:extLst>
                  <a:ext uri="{FF2B5EF4-FFF2-40B4-BE49-F238E27FC236}">
                    <a16:creationId xmlns:a16="http://schemas.microsoft.com/office/drawing/2014/main" id="{30882032-3E4C-0710-CF3B-79FAB42F35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24" b="23435"/>
              <a:stretch>
                <a:fillRect/>
              </a:stretch>
            </p:blipFill>
            <p:spPr>
              <a:xfrm>
                <a:off x="5058270" y="6089116"/>
                <a:ext cx="1047669" cy="282372"/>
              </a:xfrm>
              <a:prstGeom prst="rect">
                <a:avLst/>
              </a:prstGeom>
            </p:spPr>
          </p:pic>
          <p:pic>
            <p:nvPicPr>
              <p:cNvPr id="1034" name="Picture 2" descr="Top 60+ Azure DevOps Interview Questions and Answers - 2023 | Edureka">
                <a:extLst>
                  <a:ext uri="{FF2B5EF4-FFF2-40B4-BE49-F238E27FC236}">
                    <a16:creationId xmlns:a16="http://schemas.microsoft.com/office/drawing/2014/main" id="{25C68D2A-3BFC-AB66-83FB-7EC6CED62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5967" y="6088414"/>
                <a:ext cx="1216029" cy="221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4" descr="Perfecto Mobile Logo - Perfecto Mobile, HD Png Download - kindpng">
                <a:extLst>
                  <a:ext uri="{FF2B5EF4-FFF2-40B4-BE49-F238E27FC236}">
                    <a16:creationId xmlns:a16="http://schemas.microsoft.com/office/drawing/2014/main" id="{50ADF489-FA02-6CCA-8196-474D23D97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7626" y="5990837"/>
                <a:ext cx="823468" cy="407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6" descr="Tricentis Logo web | Lemontree">
                <a:extLst>
                  <a:ext uri="{FF2B5EF4-FFF2-40B4-BE49-F238E27FC236}">
                    <a16:creationId xmlns:a16="http://schemas.microsoft.com/office/drawing/2014/main" id="{5117DFDD-21DD-B723-5545-279D6F758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852" y="6139168"/>
                <a:ext cx="1491588" cy="224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7" name="Picture 10" descr="Testing Above &amp; Beyond Packaged Apps Webinar | Worksoft">
                <a:extLst>
                  <a:ext uri="{FF2B5EF4-FFF2-40B4-BE49-F238E27FC236}">
                    <a16:creationId xmlns:a16="http://schemas.microsoft.com/office/drawing/2014/main" id="{5BC776CF-7CB0-FC6C-E062-8FDF4A72F2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2855" y="6132821"/>
                <a:ext cx="1237801" cy="167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2" descr="Eventbrite &gt; Jira - Atlassian Jira Logo Transparent PNG Image | Transparent  PNG Free Download on SeekPNG">
                <a:extLst>
                  <a:ext uri="{FF2B5EF4-FFF2-40B4-BE49-F238E27FC236}">
                    <a16:creationId xmlns:a16="http://schemas.microsoft.com/office/drawing/2014/main" id="{27BC8C31-111D-C8AF-35FA-5A6E3D9F64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848" y="5979344"/>
                <a:ext cx="852303" cy="37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14" descr="Salesforce Logo PNG Transparent – Brands Logos">
                <a:extLst>
                  <a:ext uri="{FF2B5EF4-FFF2-40B4-BE49-F238E27FC236}">
                    <a16:creationId xmlns:a16="http://schemas.microsoft.com/office/drawing/2014/main" id="{A5C63BA6-EB28-142D-E6D8-621E47BBF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4125" y="5992827"/>
                <a:ext cx="579836" cy="405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20">
                <a:extLst>
                  <a:ext uri="{FF2B5EF4-FFF2-40B4-BE49-F238E27FC236}">
                    <a16:creationId xmlns:a16="http://schemas.microsoft.com/office/drawing/2014/main" id="{C1E6296D-DE91-7D0D-346C-79D57F80F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6610" y="6075325"/>
                <a:ext cx="632217" cy="312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2" name="Rectangle: Top Corners Rounded 1031">
              <a:extLst>
                <a:ext uri="{FF2B5EF4-FFF2-40B4-BE49-F238E27FC236}">
                  <a16:creationId xmlns:a16="http://schemas.microsoft.com/office/drawing/2014/main" id="{B95F4F2F-D0CC-01A6-97CC-27F8D50AE0BA}"/>
                </a:ext>
              </a:extLst>
            </p:cNvPr>
            <p:cNvSpPr/>
            <p:nvPr/>
          </p:nvSpPr>
          <p:spPr>
            <a:xfrm>
              <a:off x="1875125" y="5249667"/>
              <a:ext cx="7992899" cy="330686"/>
            </a:xfrm>
            <a:prstGeom prst="round2SameRect">
              <a:avLst>
                <a:gd name="adj1" fmla="val 0"/>
                <a:gd name="adj2" fmla="val 23321"/>
              </a:avLst>
            </a:prstGeom>
            <a:noFill/>
            <a:ln w="9525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 pitchFamily="34" charset="0"/>
                </a:rPr>
                <a:t>Our Partnerships for Testing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8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2D03-7810-9735-BA14-FD3E6E398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Text Placeholder 1">
            <a:extLst>
              <a:ext uri="{FF2B5EF4-FFF2-40B4-BE49-F238E27FC236}">
                <a16:creationId xmlns:a16="http://schemas.microsoft.com/office/drawing/2014/main" id="{E00587B5-3F60-D493-944F-096AFFAC60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Our Quality Assurance Service Offerings</a:t>
            </a:r>
            <a:endParaRPr lang="en-IN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97B9FF6-98A1-B978-FEF6-BFF0D2B1C44E}"/>
              </a:ext>
            </a:extLst>
          </p:cNvPr>
          <p:cNvSpPr/>
          <p:nvPr/>
        </p:nvSpPr>
        <p:spPr bwMode="auto">
          <a:xfrm rot="10800000" flipH="1">
            <a:off x="4134619" y="6127489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876A5388-9C25-5443-AB88-70E37E8FD963}"/>
              </a:ext>
            </a:extLst>
          </p:cNvPr>
          <p:cNvSpPr/>
          <p:nvPr/>
        </p:nvSpPr>
        <p:spPr bwMode="auto">
          <a:xfrm flipH="1">
            <a:off x="4491801" y="5239321"/>
            <a:ext cx="2813609" cy="1028525"/>
          </a:xfrm>
          <a:prstGeom prst="rect">
            <a:avLst/>
          </a:prstGeom>
          <a:solidFill>
            <a:srgbClr val="00C8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05C1A-DCEE-83FC-49BE-250BE4705C15}"/>
              </a:ext>
            </a:extLst>
          </p:cNvPr>
          <p:cNvSpPr/>
          <p:nvPr/>
        </p:nvSpPr>
        <p:spPr bwMode="auto">
          <a:xfrm flipH="1">
            <a:off x="4117758" y="5239321"/>
            <a:ext cx="796564" cy="1028525"/>
          </a:xfrm>
          <a:prstGeom prst="rect">
            <a:avLst/>
          </a:prstGeom>
          <a:solidFill>
            <a:srgbClr val="03FFB3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07CB8CBA-510B-6BDC-379A-6A4547684BE1}"/>
              </a:ext>
            </a:extLst>
          </p:cNvPr>
          <p:cNvSpPr/>
          <p:nvPr/>
        </p:nvSpPr>
        <p:spPr>
          <a:xfrm flipH="1">
            <a:off x="4973356" y="5452431"/>
            <a:ext cx="2215073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Cloud Migration Validation Services</a:t>
            </a:r>
          </a:p>
        </p:txBody>
      </p:sp>
      <p:sp>
        <p:nvSpPr>
          <p:cNvPr id="6" name="TextBox 109">
            <a:extLst>
              <a:ext uri="{FF2B5EF4-FFF2-40B4-BE49-F238E27FC236}">
                <a16:creationId xmlns:a16="http://schemas.microsoft.com/office/drawing/2014/main" id="{CD0D2ECE-36E4-6538-0AE2-8CFE81EDEC66}"/>
              </a:ext>
            </a:extLst>
          </p:cNvPr>
          <p:cNvSpPr txBox="1"/>
          <p:nvPr/>
        </p:nvSpPr>
        <p:spPr>
          <a:xfrm>
            <a:off x="4306696" y="5484232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3" y="272783"/>
                </a:lnTo>
                <a:lnTo>
                  <a:pt x="107793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110">
            <a:extLst>
              <a:ext uri="{FF2B5EF4-FFF2-40B4-BE49-F238E27FC236}">
                <a16:creationId xmlns:a16="http://schemas.microsoft.com/office/drawing/2014/main" id="{FDC7D30C-2209-18D9-6FEB-0462677AB737}"/>
              </a:ext>
            </a:extLst>
          </p:cNvPr>
          <p:cNvSpPr txBox="1"/>
          <p:nvPr/>
        </p:nvSpPr>
        <p:spPr>
          <a:xfrm>
            <a:off x="4531143" y="5484232"/>
            <a:ext cx="186434" cy="516281"/>
          </a:xfrm>
          <a:custGeom>
            <a:avLst/>
            <a:gdLst/>
            <a:ahLst/>
            <a:cxnLst/>
            <a:rect l="l" t="t" r="r" b="b"/>
            <a:pathLst>
              <a:path w="149991" h="312981">
                <a:moveTo>
                  <a:pt x="5000" y="0"/>
                </a:moveTo>
                <a:lnTo>
                  <a:pt x="147791" y="0"/>
                </a:lnTo>
                <a:lnTo>
                  <a:pt x="147791" y="40997"/>
                </a:lnTo>
                <a:lnTo>
                  <a:pt x="48397" y="40997"/>
                </a:lnTo>
                <a:lnTo>
                  <a:pt x="45397" y="112193"/>
                </a:lnTo>
                <a:lnTo>
                  <a:pt x="121593" y="112193"/>
                </a:lnTo>
                <a:cubicBezTo>
                  <a:pt x="140525" y="112193"/>
                  <a:pt x="149991" y="121659"/>
                  <a:pt x="149991" y="140591"/>
                </a:cubicBezTo>
                <a:lnTo>
                  <a:pt x="149991" y="284382"/>
                </a:lnTo>
                <a:cubicBezTo>
                  <a:pt x="149991" y="303448"/>
                  <a:pt x="140525" y="312981"/>
                  <a:pt x="121593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12187"/>
                </a:lnTo>
                <a:lnTo>
                  <a:pt x="45997" y="212187"/>
                </a:lnTo>
                <a:lnTo>
                  <a:pt x="45997" y="272783"/>
                </a:lnTo>
                <a:lnTo>
                  <a:pt x="103994" y="272783"/>
                </a:lnTo>
                <a:lnTo>
                  <a:pt x="103994" y="152391"/>
                </a:lnTo>
                <a:lnTo>
                  <a:pt x="0" y="152391"/>
                </a:lnTo>
                <a:lnTo>
                  <a:pt x="5000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Isosceles Triangle 91">
            <a:extLst>
              <a:ext uri="{FF2B5EF4-FFF2-40B4-BE49-F238E27FC236}">
                <a16:creationId xmlns:a16="http://schemas.microsoft.com/office/drawing/2014/main" id="{83C2EA0C-DEBC-5C51-0B49-01A0883AC6C8}"/>
              </a:ext>
            </a:extLst>
          </p:cNvPr>
          <p:cNvSpPr/>
          <p:nvPr/>
        </p:nvSpPr>
        <p:spPr bwMode="auto">
          <a:xfrm rot="10800000" flipH="1">
            <a:off x="4524392" y="5115474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6D276090-8106-6EF8-F576-AF4D6DA46A3F}"/>
              </a:ext>
            </a:extLst>
          </p:cNvPr>
          <p:cNvSpPr/>
          <p:nvPr/>
        </p:nvSpPr>
        <p:spPr bwMode="auto">
          <a:xfrm flipH="1">
            <a:off x="4867980" y="4211643"/>
            <a:ext cx="2813609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C60C7-6350-087C-2EB7-7087AC08134D}"/>
              </a:ext>
            </a:extLst>
          </p:cNvPr>
          <p:cNvSpPr/>
          <p:nvPr/>
        </p:nvSpPr>
        <p:spPr bwMode="auto">
          <a:xfrm flipH="1">
            <a:off x="4516990" y="4211643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1" name="Rectangle 10">
            <a:hlinkClick r:id="" action="ppaction://noaction"/>
            <a:extLst>
              <a:ext uri="{FF2B5EF4-FFF2-40B4-BE49-F238E27FC236}">
                <a16:creationId xmlns:a16="http://schemas.microsoft.com/office/drawing/2014/main" id="{BCB5DA64-0D55-9A2F-9A98-A93C63B31888}"/>
              </a:ext>
            </a:extLst>
          </p:cNvPr>
          <p:cNvSpPr/>
          <p:nvPr/>
        </p:nvSpPr>
        <p:spPr>
          <a:xfrm flipH="1">
            <a:off x="5356073" y="4435689"/>
            <a:ext cx="2167743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S/4HANA Upgrade Validation Services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555A7534-FDE4-3FAF-4B9A-CACB800AD0C7}"/>
              </a:ext>
            </a:extLst>
          </p:cNvPr>
          <p:cNvSpPr txBox="1"/>
          <p:nvPr/>
        </p:nvSpPr>
        <p:spPr>
          <a:xfrm>
            <a:off x="4686410" y="4467489"/>
            <a:ext cx="190907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9" y="0"/>
                </a:moveTo>
                <a:lnTo>
                  <a:pt x="125393" y="0"/>
                </a:lnTo>
                <a:cubicBezTo>
                  <a:pt x="144192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2" y="312981"/>
                  <a:pt x="1253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  <a:moveTo>
                  <a:pt x="45998" y="40197"/>
                </a:moveTo>
                <a:lnTo>
                  <a:pt x="45998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8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60A776AF-A10F-E77F-A776-E6C3118E4E9D}"/>
              </a:ext>
            </a:extLst>
          </p:cNvPr>
          <p:cNvSpPr txBox="1"/>
          <p:nvPr/>
        </p:nvSpPr>
        <p:spPr>
          <a:xfrm>
            <a:off x="4896687" y="4467489"/>
            <a:ext cx="212783" cy="516281"/>
          </a:xfrm>
          <a:custGeom>
            <a:avLst/>
            <a:gdLst/>
            <a:ahLst/>
            <a:cxnLst/>
            <a:rect l="l" t="t" r="r" b="b"/>
            <a:pathLst>
              <a:path w="171190" h="312981">
                <a:moveTo>
                  <a:pt x="77795" y="0"/>
                </a:moveTo>
                <a:lnTo>
                  <a:pt x="125393" y="0"/>
                </a:lnTo>
                <a:cubicBezTo>
                  <a:pt x="125393" y="933"/>
                  <a:pt x="125393" y="1533"/>
                  <a:pt x="125393" y="1800"/>
                </a:cubicBezTo>
                <a:lnTo>
                  <a:pt x="52397" y="214187"/>
                </a:lnTo>
                <a:lnTo>
                  <a:pt x="102794" y="214187"/>
                </a:lnTo>
                <a:lnTo>
                  <a:pt x="102794" y="119993"/>
                </a:lnTo>
                <a:lnTo>
                  <a:pt x="147391" y="119993"/>
                </a:lnTo>
                <a:lnTo>
                  <a:pt x="147391" y="214187"/>
                </a:lnTo>
                <a:lnTo>
                  <a:pt x="171190" y="214187"/>
                </a:lnTo>
                <a:lnTo>
                  <a:pt x="171190" y="253984"/>
                </a:lnTo>
                <a:lnTo>
                  <a:pt x="147391" y="253984"/>
                </a:lnTo>
                <a:lnTo>
                  <a:pt x="147391" y="312981"/>
                </a:lnTo>
                <a:lnTo>
                  <a:pt x="102794" y="312981"/>
                </a:lnTo>
                <a:lnTo>
                  <a:pt x="102794" y="253984"/>
                </a:lnTo>
                <a:lnTo>
                  <a:pt x="0" y="253984"/>
                </a:lnTo>
                <a:lnTo>
                  <a:pt x="0" y="226186"/>
                </a:lnTo>
                <a:lnTo>
                  <a:pt x="77795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Isosceles Triangle 97">
            <a:extLst>
              <a:ext uri="{FF2B5EF4-FFF2-40B4-BE49-F238E27FC236}">
                <a16:creationId xmlns:a16="http://schemas.microsoft.com/office/drawing/2014/main" id="{B33F15C9-E56C-9E79-87E2-2F05274614FF}"/>
              </a:ext>
            </a:extLst>
          </p:cNvPr>
          <p:cNvSpPr/>
          <p:nvPr/>
        </p:nvSpPr>
        <p:spPr bwMode="auto">
          <a:xfrm rot="10800000" flipH="1">
            <a:off x="4134619" y="4081302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Rectangle 14">
            <a:hlinkClick r:id="" action="ppaction://noaction"/>
            <a:extLst>
              <a:ext uri="{FF2B5EF4-FFF2-40B4-BE49-F238E27FC236}">
                <a16:creationId xmlns:a16="http://schemas.microsoft.com/office/drawing/2014/main" id="{6DA11F19-FA88-C5FC-A60E-1383E1D0D642}"/>
              </a:ext>
            </a:extLst>
          </p:cNvPr>
          <p:cNvSpPr/>
          <p:nvPr/>
        </p:nvSpPr>
        <p:spPr bwMode="auto">
          <a:xfrm flipH="1">
            <a:off x="4491801" y="3182200"/>
            <a:ext cx="2813609" cy="10285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1083EC-325E-7876-F997-1999F1EDC7F9}"/>
              </a:ext>
            </a:extLst>
          </p:cNvPr>
          <p:cNvSpPr/>
          <p:nvPr/>
        </p:nvSpPr>
        <p:spPr bwMode="auto">
          <a:xfrm flipH="1">
            <a:off x="4117758" y="3182200"/>
            <a:ext cx="796564" cy="1028525"/>
          </a:xfrm>
          <a:prstGeom prst="rect">
            <a:avLst/>
          </a:prstGeom>
          <a:solidFill>
            <a:srgbClr val="0355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7" name="Rectangle 16">
            <a:hlinkClick r:id="" action="ppaction://noaction"/>
            <a:extLst>
              <a:ext uri="{FF2B5EF4-FFF2-40B4-BE49-F238E27FC236}">
                <a16:creationId xmlns:a16="http://schemas.microsoft.com/office/drawing/2014/main" id="{A4A38DEC-0BAC-3A11-0F25-622C152C415D}"/>
              </a:ext>
            </a:extLst>
          </p:cNvPr>
          <p:cNvSpPr/>
          <p:nvPr/>
        </p:nvSpPr>
        <p:spPr>
          <a:xfrm flipH="1">
            <a:off x="4947862" y="3406245"/>
            <a:ext cx="2240568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S/4HANA Greenfield Implementation Services</a:t>
            </a: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8" name="TextBox 107">
            <a:extLst>
              <a:ext uri="{FF2B5EF4-FFF2-40B4-BE49-F238E27FC236}">
                <a16:creationId xmlns:a16="http://schemas.microsoft.com/office/drawing/2014/main" id="{D20AB8AE-A35A-177D-3D9E-85020F5C0073}"/>
              </a:ext>
            </a:extLst>
          </p:cNvPr>
          <p:cNvSpPr txBox="1"/>
          <p:nvPr/>
        </p:nvSpPr>
        <p:spPr>
          <a:xfrm>
            <a:off x="4305590" y="3438045"/>
            <a:ext cx="190907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9" y="0"/>
                </a:moveTo>
                <a:lnTo>
                  <a:pt x="125393" y="0"/>
                </a:lnTo>
                <a:cubicBezTo>
                  <a:pt x="144192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2" y="312981"/>
                  <a:pt x="1253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  <a:moveTo>
                  <a:pt x="45998" y="40197"/>
                </a:moveTo>
                <a:lnTo>
                  <a:pt x="45998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8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TextBox 108">
            <a:extLst>
              <a:ext uri="{FF2B5EF4-FFF2-40B4-BE49-F238E27FC236}">
                <a16:creationId xmlns:a16="http://schemas.microsoft.com/office/drawing/2014/main" id="{C9896488-FDB8-4B63-B6C0-9909EF5469DD}"/>
              </a:ext>
            </a:extLst>
          </p:cNvPr>
          <p:cNvSpPr txBox="1"/>
          <p:nvPr/>
        </p:nvSpPr>
        <p:spPr>
          <a:xfrm>
            <a:off x="4530535" y="3438045"/>
            <a:ext cx="188918" cy="516281"/>
          </a:xfrm>
          <a:custGeom>
            <a:avLst/>
            <a:gdLst/>
            <a:ahLst/>
            <a:cxnLst/>
            <a:rect l="l" t="t" r="r" b="b"/>
            <a:pathLst>
              <a:path w="151991" h="312981">
                <a:moveTo>
                  <a:pt x="28399" y="0"/>
                </a:moveTo>
                <a:lnTo>
                  <a:pt x="123793" y="0"/>
                </a:lnTo>
                <a:cubicBezTo>
                  <a:pt x="142592" y="0"/>
                  <a:pt x="151991" y="9599"/>
                  <a:pt x="151991" y="28798"/>
                </a:cubicBezTo>
                <a:lnTo>
                  <a:pt x="151991" y="102393"/>
                </a:lnTo>
                <a:cubicBezTo>
                  <a:pt x="151991" y="114793"/>
                  <a:pt x="146792" y="124392"/>
                  <a:pt x="136392" y="131192"/>
                </a:cubicBezTo>
                <a:lnTo>
                  <a:pt x="107394" y="149991"/>
                </a:lnTo>
                <a:lnTo>
                  <a:pt x="136792" y="168389"/>
                </a:lnTo>
                <a:cubicBezTo>
                  <a:pt x="146925" y="174656"/>
                  <a:pt x="151991" y="184055"/>
                  <a:pt x="151991" y="196588"/>
                </a:cubicBezTo>
                <a:lnTo>
                  <a:pt x="151991" y="284382"/>
                </a:lnTo>
                <a:cubicBezTo>
                  <a:pt x="151991" y="303448"/>
                  <a:pt x="142592" y="312981"/>
                  <a:pt x="1237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12187"/>
                </a:lnTo>
                <a:lnTo>
                  <a:pt x="45998" y="212187"/>
                </a:lnTo>
                <a:lnTo>
                  <a:pt x="45998" y="272783"/>
                </a:lnTo>
                <a:lnTo>
                  <a:pt x="106194" y="272783"/>
                </a:lnTo>
                <a:lnTo>
                  <a:pt x="106194" y="194188"/>
                </a:lnTo>
                <a:lnTo>
                  <a:pt x="48797" y="154790"/>
                </a:lnTo>
                <a:lnTo>
                  <a:pt x="48797" y="144991"/>
                </a:lnTo>
                <a:lnTo>
                  <a:pt x="106194" y="106193"/>
                </a:lnTo>
                <a:lnTo>
                  <a:pt x="106194" y="40197"/>
                </a:lnTo>
                <a:lnTo>
                  <a:pt x="45998" y="40197"/>
                </a:lnTo>
                <a:lnTo>
                  <a:pt x="45998" y="97194"/>
                </a:lnTo>
                <a:lnTo>
                  <a:pt x="0" y="97194"/>
                </a:ln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20" name="Isosceles Triangle 102">
            <a:extLst>
              <a:ext uri="{FF2B5EF4-FFF2-40B4-BE49-F238E27FC236}">
                <a16:creationId xmlns:a16="http://schemas.microsoft.com/office/drawing/2014/main" id="{2B13B9FD-76AD-DD1E-0EE1-D32951DC1A8F}"/>
              </a:ext>
            </a:extLst>
          </p:cNvPr>
          <p:cNvSpPr/>
          <p:nvPr/>
        </p:nvSpPr>
        <p:spPr bwMode="auto">
          <a:xfrm rot="10800000" flipH="1">
            <a:off x="4533851" y="3051858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8" name="Rectangle 27">
            <a:hlinkClick r:id="" action="ppaction://noaction"/>
            <a:extLst>
              <a:ext uri="{FF2B5EF4-FFF2-40B4-BE49-F238E27FC236}">
                <a16:creationId xmlns:a16="http://schemas.microsoft.com/office/drawing/2014/main" id="{24FFE2B7-16D1-BE0F-4633-45EB5C052557}"/>
              </a:ext>
            </a:extLst>
          </p:cNvPr>
          <p:cNvSpPr/>
          <p:nvPr/>
        </p:nvSpPr>
        <p:spPr bwMode="auto">
          <a:xfrm flipH="1">
            <a:off x="4867980" y="2152756"/>
            <a:ext cx="2813609" cy="1028525"/>
          </a:xfrm>
          <a:prstGeom prst="rect">
            <a:avLst/>
          </a:prstGeom>
          <a:solidFill>
            <a:srgbClr val="00C88A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83F998-1C8C-311A-8ACF-381BFDE60330}"/>
              </a:ext>
            </a:extLst>
          </p:cNvPr>
          <p:cNvSpPr/>
          <p:nvPr/>
        </p:nvSpPr>
        <p:spPr bwMode="auto">
          <a:xfrm flipH="1">
            <a:off x="4516990" y="2152756"/>
            <a:ext cx="796564" cy="1028525"/>
          </a:xfrm>
          <a:prstGeom prst="rect">
            <a:avLst/>
          </a:prstGeom>
          <a:solidFill>
            <a:srgbClr val="03FFB3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C52205-8EC5-9762-EF3A-F79D83DA0789}"/>
              </a:ext>
            </a:extLst>
          </p:cNvPr>
          <p:cNvSpPr/>
          <p:nvPr/>
        </p:nvSpPr>
        <p:spPr>
          <a:xfrm flipH="1">
            <a:off x="5593504" y="2498997"/>
            <a:ext cx="1306312" cy="3360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32" name="TextBox 105">
            <a:extLst>
              <a:ext uri="{FF2B5EF4-FFF2-40B4-BE49-F238E27FC236}">
                <a16:creationId xmlns:a16="http://schemas.microsoft.com/office/drawing/2014/main" id="{09F3B546-EEBC-EEA2-EE85-31EB3B3209C2}"/>
              </a:ext>
            </a:extLst>
          </p:cNvPr>
          <p:cNvSpPr txBox="1"/>
          <p:nvPr/>
        </p:nvSpPr>
        <p:spPr>
          <a:xfrm>
            <a:off x="4691114" y="2408601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9" y="0"/>
                </a:moveTo>
                <a:lnTo>
                  <a:pt x="125393" y="0"/>
                </a:lnTo>
                <a:cubicBezTo>
                  <a:pt x="144192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2" y="312981"/>
                  <a:pt x="125393" y="312981"/>
                </a:cubicBezTo>
                <a:lnTo>
                  <a:pt x="27799" y="312981"/>
                </a:lnTo>
                <a:cubicBezTo>
                  <a:pt x="9267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7" y="0"/>
                  <a:pt x="28399" y="0"/>
                </a:cubicBezTo>
                <a:close/>
                <a:moveTo>
                  <a:pt x="45998" y="40197"/>
                </a:moveTo>
                <a:lnTo>
                  <a:pt x="45998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8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TextBox 106">
            <a:extLst>
              <a:ext uri="{FF2B5EF4-FFF2-40B4-BE49-F238E27FC236}">
                <a16:creationId xmlns:a16="http://schemas.microsoft.com/office/drawing/2014/main" id="{8499A702-9D72-437D-0844-0E47B069E0B8}"/>
              </a:ext>
            </a:extLst>
          </p:cNvPr>
          <p:cNvSpPr txBox="1"/>
          <p:nvPr/>
        </p:nvSpPr>
        <p:spPr>
          <a:xfrm>
            <a:off x="4909597" y="2408601"/>
            <a:ext cx="189168" cy="516281"/>
          </a:xfrm>
          <a:custGeom>
            <a:avLst/>
            <a:gdLst/>
            <a:ahLst/>
            <a:cxnLst/>
            <a:rect l="l" t="t" r="r" b="b"/>
            <a:pathLst>
              <a:path w="152191" h="312981">
                <a:moveTo>
                  <a:pt x="31798" y="0"/>
                </a:moveTo>
                <a:lnTo>
                  <a:pt x="123592" y="0"/>
                </a:lnTo>
                <a:cubicBezTo>
                  <a:pt x="142658" y="0"/>
                  <a:pt x="152191" y="9466"/>
                  <a:pt x="152191" y="28398"/>
                </a:cubicBezTo>
                <a:lnTo>
                  <a:pt x="152191" y="88994"/>
                </a:lnTo>
                <a:cubicBezTo>
                  <a:pt x="152191" y="98860"/>
                  <a:pt x="148791" y="109793"/>
                  <a:pt x="141991" y="121792"/>
                </a:cubicBezTo>
                <a:lnTo>
                  <a:pt x="55996" y="271983"/>
                </a:lnTo>
                <a:lnTo>
                  <a:pt x="151791" y="271983"/>
                </a:lnTo>
                <a:lnTo>
                  <a:pt x="151791" y="312981"/>
                </a:lnTo>
                <a:lnTo>
                  <a:pt x="0" y="312981"/>
                </a:lnTo>
                <a:lnTo>
                  <a:pt x="0" y="283982"/>
                </a:lnTo>
                <a:lnTo>
                  <a:pt x="105993" y="97594"/>
                </a:lnTo>
                <a:lnTo>
                  <a:pt x="105993" y="39797"/>
                </a:lnTo>
                <a:lnTo>
                  <a:pt x="48997" y="39797"/>
                </a:lnTo>
                <a:lnTo>
                  <a:pt x="48997" y="97994"/>
                </a:lnTo>
                <a:lnTo>
                  <a:pt x="3200" y="97994"/>
                </a:lnTo>
                <a:lnTo>
                  <a:pt x="3200" y="28398"/>
                </a:lnTo>
                <a:cubicBezTo>
                  <a:pt x="3200" y="9466"/>
                  <a:pt x="12732" y="0"/>
                  <a:pt x="31798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Isosceles Triangle 107">
            <a:extLst>
              <a:ext uri="{FF2B5EF4-FFF2-40B4-BE49-F238E27FC236}">
                <a16:creationId xmlns:a16="http://schemas.microsoft.com/office/drawing/2014/main" id="{0AB5BE78-48E3-5C23-A0F7-7C7ABBAADB64}"/>
              </a:ext>
            </a:extLst>
          </p:cNvPr>
          <p:cNvSpPr/>
          <p:nvPr/>
        </p:nvSpPr>
        <p:spPr bwMode="auto">
          <a:xfrm rot="10800000" flipH="1">
            <a:off x="4134617" y="2022414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5" name="Rectangle 44">
            <a:hlinkClick r:id="" action="ppaction://noaction"/>
            <a:extLst>
              <a:ext uri="{FF2B5EF4-FFF2-40B4-BE49-F238E27FC236}">
                <a16:creationId xmlns:a16="http://schemas.microsoft.com/office/drawing/2014/main" id="{65B43D40-C036-B058-4F5D-51212C08C446}"/>
              </a:ext>
            </a:extLst>
          </p:cNvPr>
          <p:cNvSpPr/>
          <p:nvPr/>
        </p:nvSpPr>
        <p:spPr bwMode="auto">
          <a:xfrm flipH="1">
            <a:off x="4491802" y="1123311"/>
            <a:ext cx="2813609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C5CEBA-03E3-F7A9-2F9F-2A8F33C97B5B}"/>
              </a:ext>
            </a:extLst>
          </p:cNvPr>
          <p:cNvSpPr/>
          <p:nvPr/>
        </p:nvSpPr>
        <p:spPr bwMode="auto">
          <a:xfrm flipH="1">
            <a:off x="4117756" y="1123311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1B11A3AC-A951-2934-3E40-E56EEAB4C6CD}"/>
              </a:ext>
            </a:extLst>
          </p:cNvPr>
          <p:cNvSpPr txBox="1"/>
          <p:nvPr/>
        </p:nvSpPr>
        <p:spPr>
          <a:xfrm>
            <a:off x="4365764" y="1379156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3" y="272783"/>
                </a:lnTo>
                <a:lnTo>
                  <a:pt x="107793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26" name="TextBox 104">
            <a:extLst>
              <a:ext uri="{FF2B5EF4-FFF2-40B4-BE49-F238E27FC236}">
                <a16:creationId xmlns:a16="http://schemas.microsoft.com/office/drawing/2014/main" id="{A4190310-6A90-6B27-058D-06FDA8CBC020}"/>
              </a:ext>
            </a:extLst>
          </p:cNvPr>
          <p:cNvSpPr txBox="1"/>
          <p:nvPr/>
        </p:nvSpPr>
        <p:spPr>
          <a:xfrm>
            <a:off x="4581512" y="1379156"/>
            <a:ext cx="79545" cy="516281"/>
          </a:xfrm>
          <a:custGeom>
            <a:avLst/>
            <a:gdLst/>
            <a:ahLst/>
            <a:cxnLst/>
            <a:rect l="l" t="t" r="r" b="b"/>
            <a:pathLst>
              <a:path w="63997" h="312981">
                <a:moveTo>
                  <a:pt x="24199" y="0"/>
                </a:moveTo>
                <a:lnTo>
                  <a:pt x="63997" y="0"/>
                </a:lnTo>
                <a:lnTo>
                  <a:pt x="63997" y="312981"/>
                </a:lnTo>
                <a:lnTo>
                  <a:pt x="17999" y="312981"/>
                </a:lnTo>
                <a:lnTo>
                  <a:pt x="17999" y="92194"/>
                </a:lnTo>
                <a:lnTo>
                  <a:pt x="0" y="92194"/>
                </a:lnTo>
                <a:lnTo>
                  <a:pt x="0" y="85994"/>
                </a:lnTo>
                <a:lnTo>
                  <a:pt x="24199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27" name="Rectangle 1026">
            <a:hlinkClick r:id="" action="ppaction://noaction"/>
            <a:extLst>
              <a:ext uri="{FF2B5EF4-FFF2-40B4-BE49-F238E27FC236}">
                <a16:creationId xmlns:a16="http://schemas.microsoft.com/office/drawing/2014/main" id="{83F2FC79-6918-67D1-0934-6B57ACA27A72}"/>
              </a:ext>
            </a:extLst>
          </p:cNvPr>
          <p:cNvSpPr/>
          <p:nvPr/>
        </p:nvSpPr>
        <p:spPr>
          <a:xfrm flipH="1">
            <a:off x="4948357" y="1347356"/>
            <a:ext cx="2240073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SAP Validation Centre of Excellence</a:t>
            </a: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028" name="Rectangle 1027">
            <a:hlinkClick r:id="" action="ppaction://noaction"/>
            <a:extLst>
              <a:ext uri="{FF2B5EF4-FFF2-40B4-BE49-F238E27FC236}">
                <a16:creationId xmlns:a16="http://schemas.microsoft.com/office/drawing/2014/main" id="{793A0B64-CC87-F9E9-54AB-37A891B5EC39}"/>
              </a:ext>
            </a:extLst>
          </p:cNvPr>
          <p:cNvSpPr/>
          <p:nvPr/>
        </p:nvSpPr>
        <p:spPr>
          <a:xfrm flipH="1">
            <a:off x="5195532" y="2357941"/>
            <a:ext cx="2444008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S/4HANA Brownfield Implementation Services</a:t>
            </a:r>
            <a:endParaRPr lang="en-IN" sz="1600" kern="0">
              <a:solidFill>
                <a:prstClr val="white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1029" name="Isosceles Triangle 153">
            <a:extLst>
              <a:ext uri="{FF2B5EF4-FFF2-40B4-BE49-F238E27FC236}">
                <a16:creationId xmlns:a16="http://schemas.microsoft.com/office/drawing/2014/main" id="{045CDD13-FFED-BD2F-3687-75851692CA15}"/>
              </a:ext>
            </a:extLst>
          </p:cNvPr>
          <p:cNvSpPr/>
          <p:nvPr/>
        </p:nvSpPr>
        <p:spPr bwMode="auto">
          <a:xfrm rot="10800000" flipH="1">
            <a:off x="8316559" y="6139913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0" name="Rectangle 1029">
            <a:hlinkClick r:id="" action="ppaction://noaction"/>
            <a:extLst>
              <a:ext uri="{FF2B5EF4-FFF2-40B4-BE49-F238E27FC236}">
                <a16:creationId xmlns:a16="http://schemas.microsoft.com/office/drawing/2014/main" id="{27F89892-5AB3-0A4D-BF5E-0E3702E58340}"/>
              </a:ext>
            </a:extLst>
          </p:cNvPr>
          <p:cNvSpPr/>
          <p:nvPr/>
        </p:nvSpPr>
        <p:spPr bwMode="auto">
          <a:xfrm flipH="1">
            <a:off x="8673741" y="5240810"/>
            <a:ext cx="2813609" cy="10285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6DA92BE-2259-3329-3359-744850F1442B}"/>
              </a:ext>
            </a:extLst>
          </p:cNvPr>
          <p:cNvSpPr/>
          <p:nvPr/>
        </p:nvSpPr>
        <p:spPr bwMode="auto">
          <a:xfrm flipH="1">
            <a:off x="8299697" y="5240810"/>
            <a:ext cx="796564" cy="1028525"/>
          </a:xfrm>
          <a:prstGeom prst="rect">
            <a:avLst/>
          </a:prstGeom>
          <a:solidFill>
            <a:srgbClr val="0355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2" name="Rectangle 1031">
            <a:hlinkClick r:id="" action="ppaction://noaction"/>
            <a:extLst>
              <a:ext uri="{FF2B5EF4-FFF2-40B4-BE49-F238E27FC236}">
                <a16:creationId xmlns:a16="http://schemas.microsoft.com/office/drawing/2014/main" id="{F59CCF88-C4CA-878C-8630-890314464BBD}"/>
              </a:ext>
            </a:extLst>
          </p:cNvPr>
          <p:cNvSpPr/>
          <p:nvPr/>
        </p:nvSpPr>
        <p:spPr>
          <a:xfrm flipH="1">
            <a:off x="9283716" y="5464855"/>
            <a:ext cx="1799896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Testing Tools License Resell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C561B63-3681-6FA0-0B37-2164F6822D71}"/>
              </a:ext>
            </a:extLst>
          </p:cNvPr>
          <p:cNvGrpSpPr/>
          <p:nvPr/>
        </p:nvGrpSpPr>
        <p:grpSpPr>
          <a:xfrm flipH="1">
            <a:off x="8555497" y="5496656"/>
            <a:ext cx="294819" cy="516281"/>
            <a:chOff x="6029244" y="5490586"/>
            <a:chExt cx="297024" cy="520142"/>
          </a:xfrm>
        </p:grpSpPr>
        <p:sp>
          <p:nvSpPr>
            <p:cNvPr id="1034" name="TextBox 101">
              <a:extLst>
                <a:ext uri="{FF2B5EF4-FFF2-40B4-BE49-F238E27FC236}">
                  <a16:creationId xmlns:a16="http://schemas.microsoft.com/office/drawing/2014/main" id="{435BDC60-3D07-8499-09CC-29C55D8AF9A5}"/>
                </a:ext>
              </a:extLst>
            </p:cNvPr>
            <p:cNvSpPr txBox="1"/>
            <p:nvPr/>
          </p:nvSpPr>
          <p:spPr>
            <a:xfrm flipH="1">
              <a:off x="6246129" y="5490586"/>
              <a:ext cx="80139" cy="520142"/>
            </a:xfrm>
            <a:custGeom>
              <a:avLst/>
              <a:gdLst/>
              <a:ahLst/>
              <a:cxnLst/>
              <a:rect l="l" t="t" r="r" b="b"/>
              <a:pathLst>
                <a:path w="63996" h="312981">
                  <a:moveTo>
                    <a:pt x="24198" y="0"/>
                  </a:moveTo>
                  <a:lnTo>
                    <a:pt x="63996" y="0"/>
                  </a:lnTo>
                  <a:lnTo>
                    <a:pt x="63996" y="312981"/>
                  </a:lnTo>
                  <a:lnTo>
                    <a:pt x="17998" y="312981"/>
                  </a:lnTo>
                  <a:lnTo>
                    <a:pt x="17998" y="92194"/>
                  </a:lnTo>
                  <a:lnTo>
                    <a:pt x="0" y="92194"/>
                  </a:lnTo>
                  <a:lnTo>
                    <a:pt x="0" y="85995"/>
                  </a:lnTo>
                  <a:lnTo>
                    <a:pt x="24198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35" name="TextBox 102">
              <a:extLst>
                <a:ext uri="{FF2B5EF4-FFF2-40B4-BE49-F238E27FC236}">
                  <a16:creationId xmlns:a16="http://schemas.microsoft.com/office/drawing/2014/main" id="{CAA8005B-8A34-46CD-9E4E-88DAE5FFE3B1}"/>
                </a:ext>
              </a:extLst>
            </p:cNvPr>
            <p:cNvSpPr txBox="1"/>
            <p:nvPr/>
          </p:nvSpPr>
          <p:spPr>
            <a:xfrm flipH="1">
              <a:off x="6029244" y="5490586"/>
              <a:ext cx="192335" cy="520142"/>
            </a:xfrm>
            <a:custGeom>
              <a:avLst/>
              <a:gdLst/>
              <a:ahLst/>
              <a:cxnLst/>
              <a:rect l="l" t="t" r="r" b="b"/>
              <a:pathLst>
                <a:path w="153591" h="312981">
                  <a:moveTo>
                    <a:pt x="28398" y="0"/>
                  </a:moveTo>
                  <a:lnTo>
                    <a:pt x="125392" y="0"/>
                  </a:lnTo>
                  <a:cubicBezTo>
                    <a:pt x="144191" y="0"/>
                    <a:pt x="153591" y="9599"/>
                    <a:pt x="153591" y="28798"/>
                  </a:cubicBezTo>
                  <a:lnTo>
                    <a:pt x="153591" y="284382"/>
                  </a:lnTo>
                  <a:cubicBezTo>
                    <a:pt x="153591" y="303448"/>
                    <a:pt x="144191" y="312981"/>
                    <a:pt x="1253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466" y="0"/>
                    <a:pt x="28398" y="0"/>
                  </a:cubicBezTo>
                  <a:close/>
                  <a:moveTo>
                    <a:pt x="45997" y="40197"/>
                  </a:moveTo>
                  <a:lnTo>
                    <a:pt x="45997" y="272783"/>
                  </a:lnTo>
                  <a:lnTo>
                    <a:pt x="107794" y="272783"/>
                  </a:lnTo>
                  <a:lnTo>
                    <a:pt x="107794" y="40197"/>
                  </a:lnTo>
                  <a:lnTo>
                    <a:pt x="45997" y="4019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036" name="Isosceles Triangle 147">
            <a:extLst>
              <a:ext uri="{FF2B5EF4-FFF2-40B4-BE49-F238E27FC236}">
                <a16:creationId xmlns:a16="http://schemas.microsoft.com/office/drawing/2014/main" id="{E64F5758-0658-6429-52B2-331E94EF9FD6}"/>
              </a:ext>
            </a:extLst>
          </p:cNvPr>
          <p:cNvSpPr/>
          <p:nvPr/>
        </p:nvSpPr>
        <p:spPr bwMode="auto">
          <a:xfrm rot="10800000" flipH="1">
            <a:off x="8668514" y="5115198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7" name="Rectangle 1036">
            <a:hlinkClick r:id="" action="ppaction://noaction"/>
            <a:extLst>
              <a:ext uri="{FF2B5EF4-FFF2-40B4-BE49-F238E27FC236}">
                <a16:creationId xmlns:a16="http://schemas.microsoft.com/office/drawing/2014/main" id="{B027250E-D0C2-B917-4328-6E40FC0A09F7}"/>
              </a:ext>
            </a:extLst>
          </p:cNvPr>
          <p:cNvSpPr/>
          <p:nvPr/>
        </p:nvSpPr>
        <p:spPr bwMode="auto">
          <a:xfrm flipH="1">
            <a:off x="9049919" y="4211367"/>
            <a:ext cx="2813609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49E2429A-6573-ECC0-5CEF-EBDD37E445A3}"/>
              </a:ext>
            </a:extLst>
          </p:cNvPr>
          <p:cNvSpPr/>
          <p:nvPr/>
        </p:nvSpPr>
        <p:spPr bwMode="auto">
          <a:xfrm flipH="1">
            <a:off x="8698929" y="4211367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39" name="Rectangle 1038">
            <a:hlinkClick r:id="" action="ppaction://noaction"/>
            <a:extLst>
              <a:ext uri="{FF2B5EF4-FFF2-40B4-BE49-F238E27FC236}">
                <a16:creationId xmlns:a16="http://schemas.microsoft.com/office/drawing/2014/main" id="{35FD1AAD-28D3-74FC-422A-682186781557}"/>
              </a:ext>
            </a:extLst>
          </p:cNvPr>
          <p:cNvSpPr/>
          <p:nvPr/>
        </p:nvSpPr>
        <p:spPr>
          <a:xfrm flipH="1">
            <a:off x="9742096" y="4386419"/>
            <a:ext cx="1984151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Performance Validation Services</a:t>
            </a:r>
          </a:p>
        </p:txBody>
      </p:sp>
      <p:sp>
        <p:nvSpPr>
          <p:cNvPr id="1040" name="TextBox 94">
            <a:extLst>
              <a:ext uri="{FF2B5EF4-FFF2-40B4-BE49-F238E27FC236}">
                <a16:creationId xmlns:a16="http://schemas.microsoft.com/office/drawing/2014/main" id="{EA5D6EC8-EA29-9958-390B-8E26BD8F0B18}"/>
              </a:ext>
            </a:extLst>
          </p:cNvPr>
          <p:cNvSpPr txBox="1"/>
          <p:nvPr/>
        </p:nvSpPr>
        <p:spPr>
          <a:xfrm>
            <a:off x="8878042" y="4467213"/>
            <a:ext cx="190906" cy="516281"/>
          </a:xfrm>
          <a:custGeom>
            <a:avLst/>
            <a:gdLst/>
            <a:ahLst/>
            <a:cxnLst/>
            <a:rect l="l" t="t" r="r" b="b"/>
            <a:pathLst>
              <a:path w="153590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0" y="9599"/>
                  <a:pt x="153590" y="28798"/>
                </a:cubicBezTo>
                <a:lnTo>
                  <a:pt x="153590" y="284382"/>
                </a:lnTo>
                <a:cubicBezTo>
                  <a:pt x="153590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3" y="272783"/>
                </a:lnTo>
                <a:lnTo>
                  <a:pt x="107793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41" name="TextBox 95">
            <a:extLst>
              <a:ext uri="{FF2B5EF4-FFF2-40B4-BE49-F238E27FC236}">
                <a16:creationId xmlns:a16="http://schemas.microsoft.com/office/drawing/2014/main" id="{4692C99D-BD15-FA55-36A6-78BDBDB9B12F}"/>
              </a:ext>
            </a:extLst>
          </p:cNvPr>
          <p:cNvSpPr txBox="1"/>
          <p:nvPr/>
        </p:nvSpPr>
        <p:spPr>
          <a:xfrm>
            <a:off x="9101992" y="4467213"/>
            <a:ext cx="188918" cy="516281"/>
          </a:xfrm>
          <a:custGeom>
            <a:avLst/>
            <a:gdLst/>
            <a:ahLst/>
            <a:cxnLst/>
            <a:rect l="l" t="t" r="r" b="b"/>
            <a:pathLst>
              <a:path w="151990" h="312981">
                <a:moveTo>
                  <a:pt x="27798" y="0"/>
                </a:moveTo>
                <a:lnTo>
                  <a:pt x="123392" y="0"/>
                </a:lnTo>
                <a:cubicBezTo>
                  <a:pt x="142458" y="0"/>
                  <a:pt x="151990" y="9599"/>
                  <a:pt x="151990" y="28798"/>
                </a:cubicBezTo>
                <a:lnTo>
                  <a:pt x="151990" y="284382"/>
                </a:lnTo>
                <a:cubicBezTo>
                  <a:pt x="151990" y="303448"/>
                  <a:pt x="142591" y="312981"/>
                  <a:pt x="123792" y="312981"/>
                </a:cubicBezTo>
                <a:lnTo>
                  <a:pt x="29598" y="312981"/>
                </a:lnTo>
                <a:cubicBezTo>
                  <a:pt x="10666" y="312981"/>
                  <a:pt x="1200" y="303448"/>
                  <a:pt x="1200" y="284382"/>
                </a:cubicBezTo>
                <a:lnTo>
                  <a:pt x="1200" y="217987"/>
                </a:lnTo>
                <a:lnTo>
                  <a:pt x="47197" y="217987"/>
                </a:lnTo>
                <a:lnTo>
                  <a:pt x="47197" y="272783"/>
                </a:lnTo>
                <a:lnTo>
                  <a:pt x="105593" y="272783"/>
                </a:lnTo>
                <a:lnTo>
                  <a:pt x="105593" y="178589"/>
                </a:lnTo>
                <a:lnTo>
                  <a:pt x="27798" y="178589"/>
                </a:lnTo>
                <a:cubicBezTo>
                  <a:pt x="9266" y="178589"/>
                  <a:pt x="0" y="169190"/>
                  <a:pt x="0" y="150391"/>
                </a:cubicBezTo>
                <a:lnTo>
                  <a:pt x="0" y="28798"/>
                </a:lnTo>
                <a:cubicBezTo>
                  <a:pt x="0" y="9599"/>
                  <a:pt x="9266" y="0"/>
                  <a:pt x="27798" y="0"/>
                </a:cubicBezTo>
                <a:close/>
                <a:moveTo>
                  <a:pt x="45797" y="40197"/>
                </a:moveTo>
                <a:lnTo>
                  <a:pt x="45797" y="138991"/>
                </a:lnTo>
                <a:lnTo>
                  <a:pt x="105593" y="138991"/>
                </a:lnTo>
                <a:lnTo>
                  <a:pt x="105593" y="40197"/>
                </a:lnTo>
                <a:lnTo>
                  <a:pt x="457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42" name="Isosceles Triangle 140">
            <a:extLst>
              <a:ext uri="{FF2B5EF4-FFF2-40B4-BE49-F238E27FC236}">
                <a16:creationId xmlns:a16="http://schemas.microsoft.com/office/drawing/2014/main" id="{03B92261-9E77-D3F3-42EE-9CAD66F00629}"/>
              </a:ext>
            </a:extLst>
          </p:cNvPr>
          <p:cNvSpPr/>
          <p:nvPr/>
        </p:nvSpPr>
        <p:spPr bwMode="auto">
          <a:xfrm rot="10800000" flipH="1">
            <a:off x="8316559" y="4081027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43" name="Rectangle 1042">
            <a:hlinkClick r:id="" action="ppaction://noaction"/>
            <a:extLst>
              <a:ext uri="{FF2B5EF4-FFF2-40B4-BE49-F238E27FC236}">
                <a16:creationId xmlns:a16="http://schemas.microsoft.com/office/drawing/2014/main" id="{2DB8652D-2099-D58D-C9F9-ED302EB6AF9A}"/>
              </a:ext>
            </a:extLst>
          </p:cNvPr>
          <p:cNvSpPr/>
          <p:nvPr/>
        </p:nvSpPr>
        <p:spPr bwMode="auto">
          <a:xfrm flipH="1">
            <a:off x="8673741" y="3181924"/>
            <a:ext cx="2813609" cy="1028525"/>
          </a:xfrm>
          <a:prstGeom prst="rect">
            <a:avLst/>
          </a:prstGeom>
          <a:solidFill>
            <a:srgbClr val="00C88A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91384B2-F415-0677-FDB5-A8716BD26A88}"/>
              </a:ext>
            </a:extLst>
          </p:cNvPr>
          <p:cNvSpPr/>
          <p:nvPr/>
        </p:nvSpPr>
        <p:spPr bwMode="auto">
          <a:xfrm flipH="1">
            <a:off x="8299697" y="3181924"/>
            <a:ext cx="796564" cy="1028525"/>
          </a:xfrm>
          <a:prstGeom prst="rect">
            <a:avLst/>
          </a:prstGeom>
          <a:solidFill>
            <a:srgbClr val="03FFB3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45" name="Rectangle 1044">
            <a:hlinkClick r:id="" action="ppaction://noaction"/>
            <a:extLst>
              <a:ext uri="{FF2B5EF4-FFF2-40B4-BE49-F238E27FC236}">
                <a16:creationId xmlns:a16="http://schemas.microsoft.com/office/drawing/2014/main" id="{003A2087-65D2-316F-7ED4-0DFD9AD790A0}"/>
              </a:ext>
            </a:extLst>
          </p:cNvPr>
          <p:cNvSpPr/>
          <p:nvPr/>
        </p:nvSpPr>
        <p:spPr>
          <a:xfrm flipH="1">
            <a:off x="9460501" y="3405693"/>
            <a:ext cx="1754330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Data Migration Validation Services</a:t>
            </a: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9F37410-3A94-55ED-B479-EE8C933FE921}"/>
              </a:ext>
            </a:extLst>
          </p:cNvPr>
          <p:cNvGrpSpPr/>
          <p:nvPr/>
        </p:nvGrpSpPr>
        <p:grpSpPr>
          <a:xfrm flipH="1">
            <a:off x="8486422" y="3437770"/>
            <a:ext cx="416846" cy="516281"/>
            <a:chOff x="5959674" y="3416300"/>
            <a:chExt cx="419962" cy="520142"/>
          </a:xfrm>
        </p:grpSpPr>
        <p:sp>
          <p:nvSpPr>
            <p:cNvPr id="1047" name="TextBox 88">
              <a:extLst>
                <a:ext uri="{FF2B5EF4-FFF2-40B4-BE49-F238E27FC236}">
                  <a16:creationId xmlns:a16="http://schemas.microsoft.com/office/drawing/2014/main" id="{7982C245-D746-DAAF-77FC-D559F4754A24}"/>
                </a:ext>
              </a:extLst>
            </p:cNvPr>
            <p:cNvSpPr txBox="1"/>
            <p:nvPr/>
          </p:nvSpPr>
          <p:spPr>
            <a:xfrm flipH="1">
              <a:off x="6187302" y="3416300"/>
              <a:ext cx="192334" cy="520142"/>
            </a:xfrm>
            <a:custGeom>
              <a:avLst/>
              <a:gdLst/>
              <a:ahLst/>
              <a:cxnLst/>
              <a:rect l="l" t="t" r="r" b="b"/>
              <a:pathLst>
                <a:path w="153591" h="312981">
                  <a:moveTo>
                    <a:pt x="28398" y="0"/>
                  </a:moveTo>
                  <a:lnTo>
                    <a:pt x="125392" y="0"/>
                  </a:lnTo>
                  <a:cubicBezTo>
                    <a:pt x="144191" y="0"/>
                    <a:pt x="153591" y="9599"/>
                    <a:pt x="153591" y="28798"/>
                  </a:cubicBezTo>
                  <a:lnTo>
                    <a:pt x="153591" y="284382"/>
                  </a:lnTo>
                  <a:cubicBezTo>
                    <a:pt x="153591" y="303448"/>
                    <a:pt x="144191" y="312981"/>
                    <a:pt x="1253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466" y="0"/>
                    <a:pt x="28398" y="0"/>
                  </a:cubicBezTo>
                  <a:close/>
                  <a:moveTo>
                    <a:pt x="45997" y="40197"/>
                  </a:moveTo>
                  <a:lnTo>
                    <a:pt x="45997" y="272783"/>
                  </a:lnTo>
                  <a:lnTo>
                    <a:pt x="107794" y="272783"/>
                  </a:lnTo>
                  <a:lnTo>
                    <a:pt x="107794" y="40197"/>
                  </a:lnTo>
                  <a:lnTo>
                    <a:pt x="45997" y="4019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48" name="TextBox 89">
              <a:extLst>
                <a:ext uri="{FF2B5EF4-FFF2-40B4-BE49-F238E27FC236}">
                  <a16:creationId xmlns:a16="http://schemas.microsoft.com/office/drawing/2014/main" id="{7984220E-DE33-84E5-1A33-E9CC5FEF3AC8}"/>
                </a:ext>
              </a:extLst>
            </p:cNvPr>
            <p:cNvSpPr txBox="1"/>
            <p:nvPr/>
          </p:nvSpPr>
          <p:spPr>
            <a:xfrm flipH="1">
              <a:off x="5959674" y="3416300"/>
              <a:ext cx="193837" cy="520142"/>
            </a:xfrm>
            <a:custGeom>
              <a:avLst/>
              <a:gdLst/>
              <a:ahLst/>
              <a:cxnLst/>
              <a:rect l="l" t="t" r="r" b="b"/>
              <a:pathLst>
                <a:path w="154791" h="312981">
                  <a:moveTo>
                    <a:pt x="28798" y="0"/>
                  </a:moveTo>
                  <a:lnTo>
                    <a:pt x="126192" y="0"/>
                  </a:lnTo>
                  <a:cubicBezTo>
                    <a:pt x="144725" y="0"/>
                    <a:pt x="153991" y="9599"/>
                    <a:pt x="153991" y="28798"/>
                  </a:cubicBezTo>
                  <a:lnTo>
                    <a:pt x="153991" y="109393"/>
                  </a:lnTo>
                  <a:cubicBezTo>
                    <a:pt x="153991" y="120326"/>
                    <a:pt x="149991" y="128925"/>
                    <a:pt x="141991" y="135191"/>
                  </a:cubicBezTo>
                  <a:cubicBezTo>
                    <a:pt x="133059" y="140391"/>
                    <a:pt x="124126" y="145591"/>
                    <a:pt x="115193" y="150791"/>
                  </a:cubicBezTo>
                  <a:cubicBezTo>
                    <a:pt x="124393" y="156124"/>
                    <a:pt x="133659" y="161457"/>
                    <a:pt x="142991" y="166790"/>
                  </a:cubicBezTo>
                  <a:cubicBezTo>
                    <a:pt x="150858" y="172923"/>
                    <a:pt x="154791" y="181789"/>
                    <a:pt x="154791" y="193388"/>
                  </a:cubicBezTo>
                  <a:lnTo>
                    <a:pt x="154791" y="284382"/>
                  </a:lnTo>
                  <a:cubicBezTo>
                    <a:pt x="154791" y="303448"/>
                    <a:pt x="145391" y="312981"/>
                    <a:pt x="1265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193388"/>
                  </a:lnTo>
                  <a:cubicBezTo>
                    <a:pt x="0" y="181789"/>
                    <a:pt x="3867" y="172923"/>
                    <a:pt x="11599" y="166790"/>
                  </a:cubicBezTo>
                  <a:cubicBezTo>
                    <a:pt x="20799" y="161457"/>
                    <a:pt x="30065" y="156124"/>
                    <a:pt x="39398" y="150791"/>
                  </a:cubicBezTo>
                  <a:cubicBezTo>
                    <a:pt x="30465" y="145591"/>
                    <a:pt x="21532" y="140391"/>
                    <a:pt x="12599" y="135191"/>
                  </a:cubicBezTo>
                  <a:cubicBezTo>
                    <a:pt x="4467" y="128792"/>
                    <a:pt x="400" y="120192"/>
                    <a:pt x="400" y="109393"/>
                  </a:cubicBezTo>
                  <a:lnTo>
                    <a:pt x="400" y="28798"/>
                  </a:lnTo>
                  <a:cubicBezTo>
                    <a:pt x="400" y="9599"/>
                    <a:pt x="9866" y="0"/>
                    <a:pt x="28798" y="0"/>
                  </a:cubicBezTo>
                  <a:close/>
                  <a:moveTo>
                    <a:pt x="47197" y="39397"/>
                  </a:moveTo>
                  <a:lnTo>
                    <a:pt x="47197" y="114393"/>
                  </a:lnTo>
                  <a:lnTo>
                    <a:pt x="77395" y="132392"/>
                  </a:lnTo>
                  <a:lnTo>
                    <a:pt x="107794" y="114393"/>
                  </a:lnTo>
                  <a:lnTo>
                    <a:pt x="107794" y="39397"/>
                  </a:lnTo>
                  <a:lnTo>
                    <a:pt x="47197" y="39397"/>
                  </a:lnTo>
                  <a:close/>
                  <a:moveTo>
                    <a:pt x="77395" y="169189"/>
                  </a:moveTo>
                  <a:lnTo>
                    <a:pt x="46397" y="186788"/>
                  </a:lnTo>
                  <a:lnTo>
                    <a:pt x="46397" y="273583"/>
                  </a:lnTo>
                  <a:lnTo>
                    <a:pt x="108194" y="273583"/>
                  </a:lnTo>
                  <a:lnTo>
                    <a:pt x="108194" y="186788"/>
                  </a:lnTo>
                  <a:lnTo>
                    <a:pt x="77395" y="16918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049" name="Isosceles Triangle 134">
            <a:extLst>
              <a:ext uri="{FF2B5EF4-FFF2-40B4-BE49-F238E27FC236}">
                <a16:creationId xmlns:a16="http://schemas.microsoft.com/office/drawing/2014/main" id="{8FB4DE10-6199-95E3-F844-F8142929B9C4}"/>
              </a:ext>
            </a:extLst>
          </p:cNvPr>
          <p:cNvSpPr/>
          <p:nvPr/>
        </p:nvSpPr>
        <p:spPr bwMode="auto">
          <a:xfrm rot="10800000" flipH="1">
            <a:off x="8706331" y="3056311"/>
            <a:ext cx="1834422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0" name="Rectangle 1049">
            <a:hlinkClick r:id="" action="ppaction://noaction"/>
            <a:extLst>
              <a:ext uri="{FF2B5EF4-FFF2-40B4-BE49-F238E27FC236}">
                <a16:creationId xmlns:a16="http://schemas.microsoft.com/office/drawing/2014/main" id="{E009E0C6-8207-CB43-CD0A-D222E51F2D02}"/>
              </a:ext>
            </a:extLst>
          </p:cNvPr>
          <p:cNvSpPr/>
          <p:nvPr/>
        </p:nvSpPr>
        <p:spPr bwMode="auto">
          <a:xfrm flipH="1">
            <a:off x="9049918" y="2152480"/>
            <a:ext cx="2813610" cy="1028525"/>
          </a:xfrm>
          <a:prstGeom prst="rect">
            <a:avLst/>
          </a:prstGeom>
          <a:solidFill>
            <a:srgbClr val="00ACA4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0432182-DAF3-A561-9ACA-C73CE754F5CC}"/>
              </a:ext>
            </a:extLst>
          </p:cNvPr>
          <p:cNvSpPr/>
          <p:nvPr/>
        </p:nvSpPr>
        <p:spPr bwMode="auto">
          <a:xfrm flipH="1">
            <a:off x="8698928" y="2152480"/>
            <a:ext cx="796564" cy="1028525"/>
          </a:xfrm>
          <a:prstGeom prst="rect">
            <a:avLst/>
          </a:prstGeom>
          <a:solidFill>
            <a:srgbClr val="00ECDE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2" name="Rectangle 1051">
            <a:hlinkClick r:id="" action="ppaction://noaction"/>
            <a:extLst>
              <a:ext uri="{FF2B5EF4-FFF2-40B4-BE49-F238E27FC236}">
                <a16:creationId xmlns:a16="http://schemas.microsoft.com/office/drawing/2014/main" id="{C849C3BC-D2E7-DE81-B3A3-2BB5BC020DFD}"/>
              </a:ext>
            </a:extLst>
          </p:cNvPr>
          <p:cNvSpPr/>
          <p:nvPr/>
        </p:nvSpPr>
        <p:spPr>
          <a:xfrm flipH="1">
            <a:off x="9775442" y="2376525"/>
            <a:ext cx="1711907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Component Based Test Approach</a:t>
            </a:r>
          </a:p>
        </p:txBody>
      </p:sp>
      <p:sp>
        <p:nvSpPr>
          <p:cNvPr id="1053" name="TextBox 81">
            <a:extLst>
              <a:ext uri="{FF2B5EF4-FFF2-40B4-BE49-F238E27FC236}">
                <a16:creationId xmlns:a16="http://schemas.microsoft.com/office/drawing/2014/main" id="{EAA72EB2-2095-A7CA-4B16-658D49442B94}"/>
              </a:ext>
            </a:extLst>
          </p:cNvPr>
          <p:cNvSpPr txBox="1"/>
          <p:nvPr/>
        </p:nvSpPr>
        <p:spPr>
          <a:xfrm>
            <a:off x="8875291" y="2408326"/>
            <a:ext cx="190908" cy="516281"/>
          </a:xfrm>
          <a:custGeom>
            <a:avLst/>
            <a:gdLst/>
            <a:ahLst/>
            <a:cxnLst/>
            <a:rect l="l" t="t" r="r" b="b"/>
            <a:pathLst>
              <a:path w="153591" h="312981">
                <a:moveTo>
                  <a:pt x="28398" y="0"/>
                </a:moveTo>
                <a:lnTo>
                  <a:pt x="125392" y="0"/>
                </a:lnTo>
                <a:cubicBezTo>
                  <a:pt x="144191" y="0"/>
                  <a:pt x="153591" y="9599"/>
                  <a:pt x="153591" y="28798"/>
                </a:cubicBezTo>
                <a:lnTo>
                  <a:pt x="153591" y="284382"/>
                </a:lnTo>
                <a:cubicBezTo>
                  <a:pt x="153591" y="303448"/>
                  <a:pt x="144191" y="312981"/>
                  <a:pt x="125392" y="312981"/>
                </a:cubicBezTo>
                <a:lnTo>
                  <a:pt x="27798" y="312981"/>
                </a:lnTo>
                <a:cubicBezTo>
                  <a:pt x="9266" y="312981"/>
                  <a:pt x="0" y="303448"/>
                  <a:pt x="0" y="284382"/>
                </a:cubicBezTo>
                <a:lnTo>
                  <a:pt x="0" y="28798"/>
                </a:lnTo>
                <a:cubicBezTo>
                  <a:pt x="0" y="9599"/>
                  <a:pt x="9466" y="0"/>
                  <a:pt x="28398" y="0"/>
                </a:cubicBezTo>
                <a:close/>
                <a:moveTo>
                  <a:pt x="45997" y="40197"/>
                </a:moveTo>
                <a:lnTo>
                  <a:pt x="45997" y="272783"/>
                </a:lnTo>
                <a:lnTo>
                  <a:pt x="107794" y="272783"/>
                </a:lnTo>
                <a:lnTo>
                  <a:pt x="107794" y="40197"/>
                </a:lnTo>
                <a:lnTo>
                  <a:pt x="45997" y="4019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54" name="TextBox 82">
            <a:extLst>
              <a:ext uri="{FF2B5EF4-FFF2-40B4-BE49-F238E27FC236}">
                <a16:creationId xmlns:a16="http://schemas.microsoft.com/office/drawing/2014/main" id="{893D1F10-82A9-20FD-9A75-4F2D6F636672}"/>
              </a:ext>
            </a:extLst>
          </p:cNvPr>
          <p:cNvSpPr txBox="1"/>
          <p:nvPr/>
        </p:nvSpPr>
        <p:spPr>
          <a:xfrm>
            <a:off x="9091535" y="2408326"/>
            <a:ext cx="192647" cy="516281"/>
          </a:xfrm>
          <a:custGeom>
            <a:avLst/>
            <a:gdLst/>
            <a:ahLst/>
            <a:cxnLst/>
            <a:rect l="l" t="t" r="r" b="b"/>
            <a:pathLst>
              <a:path w="154990" h="312981">
                <a:moveTo>
                  <a:pt x="0" y="0"/>
                </a:moveTo>
                <a:lnTo>
                  <a:pt x="154990" y="0"/>
                </a:lnTo>
                <a:lnTo>
                  <a:pt x="154990" y="29998"/>
                </a:lnTo>
                <a:lnTo>
                  <a:pt x="82794" y="312981"/>
                </a:lnTo>
                <a:lnTo>
                  <a:pt x="34797" y="312981"/>
                </a:lnTo>
                <a:lnTo>
                  <a:pt x="104993" y="40197"/>
                </a:lnTo>
                <a:lnTo>
                  <a:pt x="45197" y="40197"/>
                </a:lnTo>
                <a:lnTo>
                  <a:pt x="45197" y="85994"/>
                </a:lnTo>
                <a:lnTo>
                  <a:pt x="0" y="8599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3200" b="1" kern="0">
              <a:solidFill>
                <a:prstClr val="white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55" name="Isosceles Triangle 127">
            <a:extLst>
              <a:ext uri="{FF2B5EF4-FFF2-40B4-BE49-F238E27FC236}">
                <a16:creationId xmlns:a16="http://schemas.microsoft.com/office/drawing/2014/main" id="{32DF8689-51A2-71AF-793F-FF41CA7D9F85}"/>
              </a:ext>
            </a:extLst>
          </p:cNvPr>
          <p:cNvSpPr/>
          <p:nvPr/>
        </p:nvSpPr>
        <p:spPr bwMode="auto">
          <a:xfrm rot="10800000" flipH="1">
            <a:off x="8316559" y="2022139"/>
            <a:ext cx="1834421" cy="95700"/>
          </a:xfrm>
          <a:prstGeom prst="triangle">
            <a:avLst>
              <a:gd name="adj" fmla="val 38029"/>
            </a:avLst>
          </a:prstGeom>
          <a:solidFill>
            <a:srgbClr val="FF0000"/>
          </a:solidFill>
          <a:ln>
            <a:noFill/>
          </a:ln>
          <a:effectLst>
            <a:outerShdw blurRad="50800" dist="101600" dir="5400000" algn="t" rotWithShape="0">
              <a:prstClr val="black">
                <a:alpha val="75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6" name="Rectangle 1055">
            <a:hlinkClick r:id="" action="ppaction://noaction"/>
            <a:extLst>
              <a:ext uri="{FF2B5EF4-FFF2-40B4-BE49-F238E27FC236}">
                <a16:creationId xmlns:a16="http://schemas.microsoft.com/office/drawing/2014/main" id="{A5253091-8FA9-5BE9-A8D2-69132B37FBA8}"/>
              </a:ext>
            </a:extLst>
          </p:cNvPr>
          <p:cNvSpPr/>
          <p:nvPr/>
        </p:nvSpPr>
        <p:spPr bwMode="auto">
          <a:xfrm flipH="1">
            <a:off x="8673744" y="1123036"/>
            <a:ext cx="2813609" cy="10285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169C27D9-8133-2B18-935A-081F5854D4D9}"/>
              </a:ext>
            </a:extLst>
          </p:cNvPr>
          <p:cNvSpPr/>
          <p:nvPr/>
        </p:nvSpPr>
        <p:spPr bwMode="auto">
          <a:xfrm flipH="1">
            <a:off x="8299697" y="1123036"/>
            <a:ext cx="796564" cy="1028525"/>
          </a:xfrm>
          <a:prstGeom prst="rect">
            <a:avLst/>
          </a:prstGeom>
          <a:solidFill>
            <a:srgbClr val="03558A"/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59" name="Rectangle 1058">
            <a:hlinkClick r:id="" action="ppaction://noaction"/>
            <a:extLst>
              <a:ext uri="{FF2B5EF4-FFF2-40B4-BE49-F238E27FC236}">
                <a16:creationId xmlns:a16="http://schemas.microsoft.com/office/drawing/2014/main" id="{2A54A929-BF80-D6B3-3390-15044804C3ED}"/>
              </a:ext>
            </a:extLst>
          </p:cNvPr>
          <p:cNvSpPr/>
          <p:nvPr/>
        </p:nvSpPr>
        <p:spPr>
          <a:xfrm flipH="1">
            <a:off x="9453444" y="1347081"/>
            <a:ext cx="1901614" cy="58043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600" kern="0">
                <a:solidFill>
                  <a:prstClr val="white"/>
                </a:solidFill>
                <a:latin typeface="+mj-lt"/>
                <a:cs typeface="Calibri" pitchFamily="34" charset="0"/>
              </a:rPr>
              <a:t>Agile / Scrum Validation Approach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B0A68689-7FE3-C3FD-102B-90236ED7DDC0}"/>
              </a:ext>
            </a:extLst>
          </p:cNvPr>
          <p:cNvGrpSpPr/>
          <p:nvPr/>
        </p:nvGrpSpPr>
        <p:grpSpPr>
          <a:xfrm flipH="1">
            <a:off x="8487979" y="1378882"/>
            <a:ext cx="413366" cy="516281"/>
            <a:chOff x="5961241" y="1342015"/>
            <a:chExt cx="416456" cy="520142"/>
          </a:xfrm>
        </p:grpSpPr>
        <p:sp>
          <p:nvSpPr>
            <p:cNvPr id="1061" name="TextBox 75">
              <a:extLst>
                <a:ext uri="{FF2B5EF4-FFF2-40B4-BE49-F238E27FC236}">
                  <a16:creationId xmlns:a16="http://schemas.microsoft.com/office/drawing/2014/main" id="{53FEA067-956E-EF50-B277-866DBB776811}"/>
                </a:ext>
              </a:extLst>
            </p:cNvPr>
            <p:cNvSpPr txBox="1"/>
            <p:nvPr/>
          </p:nvSpPr>
          <p:spPr>
            <a:xfrm flipH="1">
              <a:off x="6185363" y="1342015"/>
              <a:ext cx="192334" cy="520142"/>
            </a:xfrm>
            <a:custGeom>
              <a:avLst/>
              <a:gdLst/>
              <a:ahLst/>
              <a:cxnLst/>
              <a:rect l="l" t="t" r="r" b="b"/>
              <a:pathLst>
                <a:path w="153590" h="312981">
                  <a:moveTo>
                    <a:pt x="28398" y="0"/>
                  </a:moveTo>
                  <a:lnTo>
                    <a:pt x="125392" y="0"/>
                  </a:lnTo>
                  <a:cubicBezTo>
                    <a:pt x="144191" y="0"/>
                    <a:pt x="153590" y="9599"/>
                    <a:pt x="153590" y="28798"/>
                  </a:cubicBezTo>
                  <a:lnTo>
                    <a:pt x="153590" y="284382"/>
                  </a:lnTo>
                  <a:cubicBezTo>
                    <a:pt x="153590" y="303448"/>
                    <a:pt x="144191" y="312981"/>
                    <a:pt x="125392" y="312981"/>
                  </a:cubicBezTo>
                  <a:lnTo>
                    <a:pt x="27798" y="312981"/>
                  </a:lnTo>
                  <a:cubicBezTo>
                    <a:pt x="92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466" y="0"/>
                    <a:pt x="28398" y="0"/>
                  </a:cubicBezTo>
                  <a:close/>
                  <a:moveTo>
                    <a:pt x="45997" y="40197"/>
                  </a:moveTo>
                  <a:lnTo>
                    <a:pt x="45997" y="272783"/>
                  </a:lnTo>
                  <a:lnTo>
                    <a:pt x="107793" y="272783"/>
                  </a:lnTo>
                  <a:lnTo>
                    <a:pt x="107793" y="40197"/>
                  </a:lnTo>
                  <a:lnTo>
                    <a:pt x="45997" y="4019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62" name="TextBox 76">
              <a:extLst>
                <a:ext uri="{FF2B5EF4-FFF2-40B4-BE49-F238E27FC236}">
                  <a16:creationId xmlns:a16="http://schemas.microsoft.com/office/drawing/2014/main" id="{134B6966-C032-A905-5E68-21EF50B8189B}"/>
                </a:ext>
              </a:extLst>
            </p:cNvPr>
            <p:cNvSpPr txBox="1"/>
            <p:nvPr/>
          </p:nvSpPr>
          <p:spPr>
            <a:xfrm flipH="1">
              <a:off x="5961241" y="1342015"/>
              <a:ext cx="189829" cy="520142"/>
            </a:xfrm>
            <a:custGeom>
              <a:avLst/>
              <a:gdLst/>
              <a:ahLst/>
              <a:cxnLst/>
              <a:rect l="l" t="t" r="r" b="b"/>
              <a:pathLst>
                <a:path w="151590" h="312981">
                  <a:moveTo>
                    <a:pt x="27798" y="0"/>
                  </a:moveTo>
                  <a:lnTo>
                    <a:pt x="122592" y="0"/>
                  </a:lnTo>
                  <a:cubicBezTo>
                    <a:pt x="141391" y="0"/>
                    <a:pt x="150790" y="9599"/>
                    <a:pt x="150790" y="28798"/>
                  </a:cubicBezTo>
                  <a:lnTo>
                    <a:pt x="150790" y="94994"/>
                  </a:lnTo>
                  <a:lnTo>
                    <a:pt x="104793" y="94994"/>
                  </a:lnTo>
                  <a:lnTo>
                    <a:pt x="104793" y="40197"/>
                  </a:lnTo>
                  <a:lnTo>
                    <a:pt x="45997" y="40197"/>
                  </a:lnTo>
                  <a:lnTo>
                    <a:pt x="45997" y="134391"/>
                  </a:lnTo>
                  <a:lnTo>
                    <a:pt x="123392" y="134391"/>
                  </a:lnTo>
                  <a:cubicBezTo>
                    <a:pt x="142191" y="134391"/>
                    <a:pt x="151590" y="143791"/>
                    <a:pt x="151590" y="162590"/>
                  </a:cubicBezTo>
                  <a:lnTo>
                    <a:pt x="151590" y="284382"/>
                  </a:lnTo>
                  <a:cubicBezTo>
                    <a:pt x="151590" y="303448"/>
                    <a:pt x="142191" y="312981"/>
                    <a:pt x="123392" y="312981"/>
                  </a:cubicBezTo>
                  <a:lnTo>
                    <a:pt x="28398" y="312981"/>
                  </a:lnTo>
                  <a:cubicBezTo>
                    <a:pt x="9466" y="312981"/>
                    <a:pt x="0" y="303448"/>
                    <a:pt x="0" y="284382"/>
                  </a:cubicBezTo>
                  <a:lnTo>
                    <a:pt x="0" y="28798"/>
                  </a:lnTo>
                  <a:cubicBezTo>
                    <a:pt x="0" y="9599"/>
                    <a:pt x="9266" y="0"/>
                    <a:pt x="27798" y="0"/>
                  </a:cubicBezTo>
                  <a:close/>
                  <a:moveTo>
                    <a:pt x="45997" y="174189"/>
                  </a:moveTo>
                  <a:lnTo>
                    <a:pt x="45997" y="272783"/>
                  </a:lnTo>
                  <a:lnTo>
                    <a:pt x="105793" y="272783"/>
                  </a:lnTo>
                  <a:lnTo>
                    <a:pt x="105793" y="174189"/>
                  </a:lnTo>
                  <a:lnTo>
                    <a:pt x="45997" y="17418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IN" sz="3200" b="1" kern="0">
                <a:solidFill>
                  <a:prstClr val="white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3365DC33-96CC-98E1-7F85-C92D345669C1}"/>
              </a:ext>
            </a:extLst>
          </p:cNvPr>
          <p:cNvGrpSpPr/>
          <p:nvPr/>
        </p:nvGrpSpPr>
        <p:grpSpPr>
          <a:xfrm>
            <a:off x="328472" y="1660228"/>
            <a:ext cx="3537558" cy="3537544"/>
            <a:chOff x="328472" y="2247527"/>
            <a:chExt cx="3537558" cy="3537544"/>
          </a:xfrm>
          <a:gradFill>
            <a:gsLst>
              <a:gs pos="0">
                <a:srgbClr val="00ECDE"/>
              </a:gs>
              <a:gs pos="100000">
                <a:srgbClr val="03FFB3"/>
              </a:gs>
            </a:gsLst>
            <a:lin ang="0" scaled="0"/>
          </a:gradFill>
        </p:grpSpPr>
        <p:sp>
          <p:nvSpPr>
            <p:cNvPr id="1064" name="Freeform 135">
              <a:extLst>
                <a:ext uri="{FF2B5EF4-FFF2-40B4-BE49-F238E27FC236}">
                  <a16:creationId xmlns:a16="http://schemas.microsoft.com/office/drawing/2014/main" id="{52576265-B307-4D61-3326-D1614B5B200B}"/>
                </a:ext>
              </a:extLst>
            </p:cNvPr>
            <p:cNvSpPr/>
            <p:nvPr/>
          </p:nvSpPr>
          <p:spPr>
            <a:xfrm>
              <a:off x="328472" y="2247527"/>
              <a:ext cx="1759245" cy="175956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1759712"/>
                  </a:moveTo>
                  <a:cubicBezTo>
                    <a:pt x="0" y="787850"/>
                    <a:pt x="787850" y="0"/>
                    <a:pt x="1759712" y="0"/>
                  </a:cubicBezTo>
                  <a:lnTo>
                    <a:pt x="1759712" y="1759712"/>
                  </a:lnTo>
                  <a:lnTo>
                    <a:pt x="0" y="1759712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714544" tIns="714544" rIns="199136" bIns="199136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400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5" name="Freeform 136">
              <a:extLst>
                <a:ext uri="{FF2B5EF4-FFF2-40B4-BE49-F238E27FC236}">
                  <a16:creationId xmlns:a16="http://schemas.microsoft.com/office/drawing/2014/main" id="{CBB2DC1F-D3E0-448A-C269-3D5E49FEE53D}"/>
                </a:ext>
              </a:extLst>
            </p:cNvPr>
            <p:cNvSpPr/>
            <p:nvPr/>
          </p:nvSpPr>
          <p:spPr>
            <a:xfrm>
              <a:off x="2106785" y="2247527"/>
              <a:ext cx="1759245" cy="175956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0" y="0"/>
                  </a:moveTo>
                  <a:cubicBezTo>
                    <a:pt x="971862" y="0"/>
                    <a:pt x="1759712" y="787850"/>
                    <a:pt x="1759712" y="1759712"/>
                  </a:cubicBezTo>
                  <a:lnTo>
                    <a:pt x="0" y="17597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99136" tIns="714544" rIns="714544" bIns="199136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200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6" name="Freeform 137">
              <a:extLst>
                <a:ext uri="{FF2B5EF4-FFF2-40B4-BE49-F238E27FC236}">
                  <a16:creationId xmlns:a16="http://schemas.microsoft.com/office/drawing/2014/main" id="{15EB8A86-4E69-D569-2726-6FA1FE8BEFBF}"/>
                </a:ext>
              </a:extLst>
            </p:cNvPr>
            <p:cNvSpPr/>
            <p:nvPr/>
          </p:nvSpPr>
          <p:spPr>
            <a:xfrm>
              <a:off x="2106785" y="4025507"/>
              <a:ext cx="1759245" cy="1759564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0"/>
                  </a:moveTo>
                  <a:cubicBezTo>
                    <a:pt x="1759712" y="971862"/>
                    <a:pt x="971862" y="1759712"/>
                    <a:pt x="0" y="1759712"/>
                  </a:cubicBezTo>
                  <a:lnTo>
                    <a:pt x="0" y="0"/>
                  </a:lnTo>
                  <a:lnTo>
                    <a:pt x="1759712" y="0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99136" tIns="199137" rIns="714544" bIns="714544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7" name="Freeform 138">
              <a:extLst>
                <a:ext uri="{FF2B5EF4-FFF2-40B4-BE49-F238E27FC236}">
                  <a16:creationId xmlns:a16="http://schemas.microsoft.com/office/drawing/2014/main" id="{74B7B2F4-9A8D-AA4F-0ADB-1BD7FED53443}"/>
                </a:ext>
              </a:extLst>
            </p:cNvPr>
            <p:cNvSpPr/>
            <p:nvPr/>
          </p:nvSpPr>
          <p:spPr>
            <a:xfrm>
              <a:off x="328472" y="4025507"/>
              <a:ext cx="1759245" cy="1759563"/>
            </a:xfrm>
            <a:custGeom>
              <a:avLst/>
              <a:gdLst>
                <a:gd name="connsiteX0" fmla="*/ 0 w 1759712"/>
                <a:gd name="connsiteY0" fmla="*/ 1759712 h 1759712"/>
                <a:gd name="connsiteX1" fmla="*/ 1759712 w 1759712"/>
                <a:gd name="connsiteY1" fmla="*/ 0 h 1759712"/>
                <a:gd name="connsiteX2" fmla="*/ 1759712 w 1759712"/>
                <a:gd name="connsiteY2" fmla="*/ 1759712 h 1759712"/>
                <a:gd name="connsiteX3" fmla="*/ 0 w 1759712"/>
                <a:gd name="connsiteY3" fmla="*/ 1759712 h 175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712" h="1759712">
                  <a:moveTo>
                    <a:pt x="1759712" y="1759712"/>
                  </a:moveTo>
                  <a:cubicBezTo>
                    <a:pt x="787850" y="1759712"/>
                    <a:pt x="0" y="971862"/>
                    <a:pt x="0" y="0"/>
                  </a:cubicBezTo>
                  <a:lnTo>
                    <a:pt x="1759712" y="0"/>
                  </a:lnTo>
                  <a:lnTo>
                    <a:pt x="1759712" y="1759712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714544" tIns="199136" rIns="199135" bIns="714544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600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68" name="TextBox 62">
              <a:extLst>
                <a:ext uri="{FF2B5EF4-FFF2-40B4-BE49-F238E27FC236}">
                  <a16:creationId xmlns:a16="http://schemas.microsoft.com/office/drawing/2014/main" id="{5AD86DF5-12DC-966A-0734-6C289817025D}"/>
                </a:ext>
              </a:extLst>
            </p:cNvPr>
            <p:cNvSpPr txBox="1"/>
            <p:nvPr/>
          </p:nvSpPr>
          <p:spPr>
            <a:xfrm>
              <a:off x="699564" y="3057637"/>
              <a:ext cx="1249017" cy="6415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Functional Validation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69" name="TextBox 63">
              <a:extLst>
                <a:ext uri="{FF2B5EF4-FFF2-40B4-BE49-F238E27FC236}">
                  <a16:creationId xmlns:a16="http://schemas.microsoft.com/office/drawing/2014/main" id="{862ABF65-F7B4-FB17-D0E2-3B3381A3FDEA}"/>
                </a:ext>
              </a:extLst>
            </p:cNvPr>
            <p:cNvSpPr txBox="1"/>
            <p:nvPr/>
          </p:nvSpPr>
          <p:spPr>
            <a:xfrm>
              <a:off x="2150655" y="3055238"/>
              <a:ext cx="147519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Mobile &amp; API Validation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70" name="TextBox 64">
              <a:extLst>
                <a:ext uri="{FF2B5EF4-FFF2-40B4-BE49-F238E27FC236}">
                  <a16:creationId xmlns:a16="http://schemas.microsoft.com/office/drawing/2014/main" id="{DE6A467B-C06D-4F95-AEB4-C7D9841637CE}"/>
                </a:ext>
              </a:extLst>
            </p:cNvPr>
            <p:cNvSpPr txBox="1"/>
            <p:nvPr/>
          </p:nvSpPr>
          <p:spPr>
            <a:xfrm>
              <a:off x="2077577" y="4142063"/>
              <a:ext cx="1476483" cy="916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Data Migration Validations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071" name="TextBox 65">
              <a:extLst>
                <a:ext uri="{FF2B5EF4-FFF2-40B4-BE49-F238E27FC236}">
                  <a16:creationId xmlns:a16="http://schemas.microsoft.com/office/drawing/2014/main" id="{437B08B1-30DC-3022-E1AF-2B69BF3686C9}"/>
                </a:ext>
              </a:extLst>
            </p:cNvPr>
            <p:cNvSpPr txBox="1"/>
            <p:nvPr/>
          </p:nvSpPr>
          <p:spPr>
            <a:xfrm>
              <a:off x="596459" y="4142063"/>
              <a:ext cx="1436543" cy="9164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Non-Functional Validations</a:t>
              </a:r>
              <a:endParaRPr lang="en-IN" b="1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0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268A-8B0E-A641-9936-C2511C404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1D9FD-BAB7-1B32-DD86-A6479FDF5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b"/>
          <a:lstStyle/>
          <a:p>
            <a:pPr marL="0" indent="0">
              <a:buNone/>
            </a:pPr>
            <a:r>
              <a:rPr lang="en-US" dirty="0"/>
              <a:t>Key challenges impacting the speed of SAP Transformation Programs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72BED1-8FD6-AEA3-D9E8-7B0D0D36E6FC}"/>
              </a:ext>
            </a:extLst>
          </p:cNvPr>
          <p:cNvSpPr/>
          <p:nvPr/>
        </p:nvSpPr>
        <p:spPr>
          <a:xfrm>
            <a:off x="6149797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Data readiness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across testing environments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0691E-48BB-A4C8-C6A3-DB541E0AC64B}"/>
              </a:ext>
            </a:extLst>
          </p:cNvPr>
          <p:cNvSpPr/>
          <p:nvPr/>
        </p:nvSpPr>
        <p:spPr>
          <a:xfrm>
            <a:off x="8957270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Challenges in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UAT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 Planning and Execution</a:t>
            </a:r>
            <a:endParaRPr kumimoji="0" lang="en-US" sz="1400" b="1" i="1" u="none" strike="noStrike" kern="0" cap="none" spc="0" normalizeH="0" baseline="0" noProof="0">
              <a:ln>
                <a:noFill/>
              </a:ln>
              <a:solidFill>
                <a:srgbClr val="292E80"/>
              </a:solidFill>
              <a:effectLst/>
              <a:uLnTx/>
              <a:uFillTx/>
              <a:latin typeface="Frutiger 45 bold"/>
              <a:ea typeface="STKaiti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381A4E-6ABA-46C8-9CD2-60CD5F89BB00}"/>
              </a:ext>
            </a:extLst>
          </p:cNvPr>
          <p:cNvSpPr/>
          <p:nvPr/>
        </p:nvSpPr>
        <p:spPr>
          <a:xfrm>
            <a:off x="542809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rIns="9144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/>
              </a:rPr>
              <a:t>E2E business process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/>
              </a:rPr>
              <a:t>coverage </a:t>
            </a:r>
            <a:r>
              <a:rPr lang="en-US" sz="1400" kern="0" dirty="0">
                <a:solidFill>
                  <a:srgbClr val="FEFDFD">
                    <a:lumMod val="10000"/>
                  </a:srgbClr>
                </a:solidFill>
                <a:latin typeface="Frutiger 45 bold"/>
                <a:ea typeface="STKaiti"/>
                <a:cs typeface="Calibri" panose="020F0502020204030204" pitchFamily="34" charset="0"/>
              </a:rPr>
              <a:t>in the to-be solution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4755EC-89CC-96AF-D608-B4910A202416}"/>
              </a:ext>
            </a:extLst>
          </p:cNvPr>
          <p:cNvSpPr/>
          <p:nvPr/>
        </p:nvSpPr>
        <p:spPr>
          <a:xfrm>
            <a:off x="3350281" y="1572154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Test coverage of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business process variations and negative testing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BB9B2F-5BF5-A7FA-8231-D91D86CC184D}"/>
              </a:ext>
            </a:extLst>
          </p:cNvPr>
          <p:cNvSpPr/>
          <p:nvPr/>
        </p:nvSpPr>
        <p:spPr>
          <a:xfrm>
            <a:off x="552219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Performance, security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and</a:t>
            </a: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site specific (localized)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04FAF45-1F39-FC3B-499C-E79C24A946F6}"/>
              </a:ext>
            </a:extLst>
          </p:cNvPr>
          <p:cNvSpPr/>
          <p:nvPr/>
        </p:nvSpPr>
        <p:spPr>
          <a:xfrm>
            <a:off x="3359692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Unavailability of </a:t>
            </a: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interface and infrastructure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for testing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9E0D1F-98F5-F660-5CBB-ABA15196E81B}"/>
              </a:ext>
            </a:extLst>
          </p:cNvPr>
          <p:cNvSpPr/>
          <p:nvPr/>
        </p:nvSpPr>
        <p:spPr>
          <a:xfrm>
            <a:off x="6165800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Duplication of QA effort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 across program phases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6D5C98-E759-8664-FE3E-252E1F4C55C1}"/>
              </a:ext>
            </a:extLst>
          </p:cNvPr>
          <p:cNvSpPr/>
          <p:nvPr/>
        </p:nvSpPr>
        <p:spPr>
          <a:xfrm>
            <a:off x="8973272" y="2601268"/>
            <a:ext cx="2667101" cy="90135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CB8"/>
            </a:solidFill>
            <a:prstDash val="solid"/>
            <a:miter lim="800000"/>
          </a:ln>
          <a:effectLst/>
        </p:spPr>
        <p:txBody>
          <a:bodyPr lIns="900000" tIns="0" bIns="0" rtlCol="0" anchor="ctr"/>
          <a:lstStyle/>
          <a:p>
            <a:pPr marL="0" marR="0" lvl="0" indent="0" algn="l" defTabSz="685783" rtl="0" eaLnBrk="1" fontAlgn="base" latinLnBrk="0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EFDFD">
                    <a:lumMod val="10000"/>
                  </a:srgbClr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Lack of real time reporting </a:t>
            </a:r>
            <a:r>
              <a:rPr kumimoji="0" lang="en-US" sz="1400" b="1" i="1" u="none" strike="noStrike" kern="0" cap="none" spc="0" normalizeH="0" baseline="0" noProof="0">
                <a:ln>
                  <a:noFill/>
                </a:ln>
                <a:solidFill>
                  <a:srgbClr val="292E80"/>
                </a:solidFill>
                <a:effectLst/>
                <a:uLnTx/>
                <a:uFillTx/>
                <a:latin typeface="Frutiger 45 bold"/>
                <a:ea typeface="STKaiti"/>
                <a:cs typeface="Calibri" panose="020F0502020204030204" pitchFamily="34" charset="0"/>
              </a:rPr>
              <a:t>for the PMO and executive board 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A0F11D3-F419-45AB-9B69-841B2EEE3009}"/>
              </a:ext>
            </a:extLst>
          </p:cNvPr>
          <p:cNvSpPr/>
          <p:nvPr/>
        </p:nvSpPr>
        <p:spPr bwMode="auto">
          <a:xfrm>
            <a:off x="552219" y="1099718"/>
            <a:ext cx="11110545" cy="383384"/>
          </a:xfrm>
          <a:prstGeom prst="round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252000" rtlCol="0" anchor="b"/>
          <a:lstStyle/>
          <a:p>
            <a:pPr algn="ctr"/>
            <a:r>
              <a:rPr lang="en-US" sz="1400" b="1" kern="0">
                <a:solidFill>
                  <a:srgbClr val="FFFFFF"/>
                </a:solidFill>
                <a:latin typeface="Calibri" panose="020F0502020204030204"/>
              </a:rPr>
              <a:t>Challenges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4D6C70D-164E-CCE3-FF1C-2089A6367F1F}"/>
              </a:ext>
            </a:extLst>
          </p:cNvPr>
          <p:cNvSpPr/>
          <p:nvPr/>
        </p:nvSpPr>
        <p:spPr>
          <a:xfrm>
            <a:off x="4501189" y="3909314"/>
            <a:ext cx="997253" cy="1042646"/>
          </a:xfrm>
          <a:prstGeom prst="ellipse">
            <a:avLst/>
          </a:prstGeom>
          <a:solidFill>
            <a:srgbClr val="03FF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72CAC17-E00F-7F53-C4FF-BC820B3B7B76}"/>
              </a:ext>
            </a:extLst>
          </p:cNvPr>
          <p:cNvSpPr/>
          <p:nvPr/>
        </p:nvSpPr>
        <p:spPr>
          <a:xfrm>
            <a:off x="4353622" y="4255019"/>
            <a:ext cx="3628870" cy="187611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innerShdw dist="63500" dir="5400000">
              <a:srgbClr val="00ECDE"/>
            </a:innerShdw>
          </a:effectLst>
        </p:spPr>
        <p:txBody>
          <a:bodyPr wrap="square" lIns="180000" tIns="57600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DAB6F98-DE48-14B7-EA87-3E022C68C408}"/>
              </a:ext>
            </a:extLst>
          </p:cNvPr>
          <p:cNvSpPr/>
          <p:nvPr/>
        </p:nvSpPr>
        <p:spPr>
          <a:xfrm>
            <a:off x="660937" y="3920202"/>
            <a:ext cx="997253" cy="1042646"/>
          </a:xfrm>
          <a:prstGeom prst="ellipse">
            <a:avLst/>
          </a:prstGeom>
          <a:solidFill>
            <a:srgbClr val="03FF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D3EBB7-C3BD-B196-FF90-BD8F0D086692}"/>
              </a:ext>
            </a:extLst>
          </p:cNvPr>
          <p:cNvSpPr/>
          <p:nvPr/>
        </p:nvSpPr>
        <p:spPr>
          <a:xfrm>
            <a:off x="500787" y="4255019"/>
            <a:ext cx="3644153" cy="187611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innerShdw dist="63500" dir="5400000">
              <a:srgbClr val="00ECDE"/>
            </a:innerShdw>
          </a:effectLst>
        </p:spPr>
        <p:txBody>
          <a:bodyPr wrap="square" lIns="180000" tIns="57600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BC70434-2E33-03C2-47EC-8517D2E74619}"/>
              </a:ext>
            </a:extLst>
          </p:cNvPr>
          <p:cNvGrpSpPr/>
          <p:nvPr/>
        </p:nvGrpSpPr>
        <p:grpSpPr>
          <a:xfrm>
            <a:off x="1853306" y="4385674"/>
            <a:ext cx="2160000" cy="1596854"/>
            <a:chOff x="5403446" y="4482213"/>
            <a:chExt cx="2376000" cy="159685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DE27149-E3FE-C79F-53B1-3EA5086A99ED}"/>
                </a:ext>
              </a:extLst>
            </p:cNvPr>
            <p:cNvSpPr/>
            <p:nvPr/>
          </p:nvSpPr>
          <p:spPr>
            <a:xfrm>
              <a:off x="5403446" y="4894498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Effective testing and reusability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0EF8993-3351-2C50-50BB-512530CFA2BD}"/>
                </a:ext>
              </a:extLst>
            </p:cNvPr>
            <p:cNvSpPr/>
            <p:nvPr/>
          </p:nvSpPr>
          <p:spPr>
            <a:xfrm>
              <a:off x="5403446" y="5306783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ETE process testing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873513-29F6-E52E-6655-15E42734F674}"/>
                </a:ext>
              </a:extLst>
            </p:cNvPr>
            <p:cNvSpPr/>
            <p:nvPr/>
          </p:nvSpPr>
          <p:spPr>
            <a:xfrm>
              <a:off x="5403446" y="4482213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Efficient test data management</a:t>
              </a:r>
            </a:p>
          </p:txBody>
        </p:sp>
        <p:sp>
          <p:nvSpPr>
            <p:cNvPr id="86" name="Pentagon 43">
              <a:extLst>
                <a:ext uri="{FF2B5EF4-FFF2-40B4-BE49-F238E27FC236}">
                  <a16:creationId xmlns:a16="http://schemas.microsoft.com/office/drawing/2014/main" id="{E91CEF07-84AB-C7EE-034B-1C6E08D1AB5F}"/>
                </a:ext>
              </a:extLst>
            </p:cNvPr>
            <p:cNvSpPr/>
            <p:nvPr/>
          </p:nvSpPr>
          <p:spPr>
            <a:xfrm>
              <a:off x="5403446" y="5719067"/>
              <a:ext cx="2376000" cy="360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Traceability matrix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52DBECE-2B23-2673-AA21-B6BA7AED9601}"/>
              </a:ext>
            </a:extLst>
          </p:cNvPr>
          <p:cNvGrpSpPr/>
          <p:nvPr/>
        </p:nvGrpSpPr>
        <p:grpSpPr>
          <a:xfrm>
            <a:off x="5711099" y="4385674"/>
            <a:ext cx="2160000" cy="1596853"/>
            <a:chOff x="9285607" y="4482213"/>
            <a:chExt cx="2160000" cy="1596853"/>
          </a:xfrm>
        </p:grpSpPr>
        <p:sp>
          <p:nvSpPr>
            <p:cNvPr id="88" name="Pentagon 43">
              <a:extLst>
                <a:ext uri="{FF2B5EF4-FFF2-40B4-BE49-F238E27FC236}">
                  <a16:creationId xmlns:a16="http://schemas.microsoft.com/office/drawing/2014/main" id="{ACBA213C-DE20-B14C-17BD-D389B7004F67}"/>
                </a:ext>
              </a:extLst>
            </p:cNvPr>
            <p:cNvSpPr/>
            <p:nvPr/>
          </p:nvSpPr>
          <p:spPr>
            <a:xfrm>
              <a:off x="9285607" y="4482213"/>
              <a:ext cx="2160000" cy="471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Process standardization</a:t>
              </a:r>
            </a:p>
          </p:txBody>
        </p:sp>
        <p:sp>
          <p:nvSpPr>
            <p:cNvPr id="89" name="Pentagon 42">
              <a:extLst>
                <a:ext uri="{FF2B5EF4-FFF2-40B4-BE49-F238E27FC236}">
                  <a16:creationId xmlns:a16="http://schemas.microsoft.com/office/drawing/2014/main" id="{85DA0A8D-7AA7-C1E2-6B03-D76D25424509}"/>
                </a:ext>
              </a:extLst>
            </p:cNvPr>
            <p:cNvSpPr/>
            <p:nvPr/>
          </p:nvSpPr>
          <p:spPr>
            <a:xfrm>
              <a:off x="9285607" y="5607466"/>
              <a:ext cx="2160000" cy="471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Performance monitoring</a:t>
              </a:r>
            </a:p>
          </p:txBody>
        </p:sp>
        <p:sp>
          <p:nvSpPr>
            <p:cNvPr id="90" name="Pentagon 42">
              <a:extLst>
                <a:ext uri="{FF2B5EF4-FFF2-40B4-BE49-F238E27FC236}">
                  <a16:creationId xmlns:a16="http://schemas.microsoft.com/office/drawing/2014/main" id="{57C0A3CE-91CA-DD7A-1DC6-3BED2EA8137A}"/>
                </a:ext>
              </a:extLst>
            </p:cNvPr>
            <p:cNvSpPr/>
            <p:nvPr/>
          </p:nvSpPr>
          <p:spPr>
            <a:xfrm>
              <a:off x="9285607" y="5044840"/>
              <a:ext cx="2160000" cy="4716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Test data automation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D6BE985-549C-E36D-3891-A21B884CD822}"/>
              </a:ext>
            </a:extLst>
          </p:cNvPr>
          <p:cNvSpPr/>
          <p:nvPr/>
        </p:nvSpPr>
        <p:spPr>
          <a:xfrm>
            <a:off x="789587" y="4077206"/>
            <a:ext cx="739952" cy="741600"/>
          </a:xfrm>
          <a:prstGeom prst="ellipse">
            <a:avLst/>
          </a:prstGeom>
          <a:solidFill>
            <a:srgbClr val="595959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93" name="object 20">
            <a:extLst>
              <a:ext uri="{FF2B5EF4-FFF2-40B4-BE49-F238E27FC236}">
                <a16:creationId xmlns:a16="http://schemas.microsoft.com/office/drawing/2014/main" id="{A5B94885-680D-3C14-6B34-FB06CDDEB06A}"/>
              </a:ext>
            </a:extLst>
          </p:cNvPr>
          <p:cNvSpPr/>
          <p:nvPr/>
        </p:nvSpPr>
        <p:spPr>
          <a:xfrm>
            <a:off x="953393" y="4225464"/>
            <a:ext cx="412340" cy="445084"/>
          </a:xfrm>
          <a:prstGeom prst="rect">
            <a:avLst/>
          </a:prstGeom>
          <a:blipFill>
            <a:blip r:embed="rId3" cstate="print">
              <a:biLevel thresh="25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Frutiger 45 bold"/>
              <a:ea typeface="STKaiti"/>
              <a:cs typeface="Calibri Light" panose="020F030202020403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9AB1D96-86B6-3E12-85BF-135E2E9734B7}"/>
              </a:ext>
            </a:extLst>
          </p:cNvPr>
          <p:cNvSpPr/>
          <p:nvPr/>
        </p:nvSpPr>
        <p:spPr>
          <a:xfrm>
            <a:off x="4629839" y="4066318"/>
            <a:ext cx="739952" cy="741600"/>
          </a:xfrm>
          <a:prstGeom prst="ellipse">
            <a:avLst/>
          </a:prstGeom>
          <a:solidFill>
            <a:srgbClr val="595959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B84106C-3208-84DE-052E-D764DF67BDD8}"/>
              </a:ext>
            </a:extLst>
          </p:cNvPr>
          <p:cNvSpPr txBox="1"/>
          <p:nvPr/>
        </p:nvSpPr>
        <p:spPr>
          <a:xfrm>
            <a:off x="574876" y="5153312"/>
            <a:ext cx="1169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Test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Coverage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8C97DA0-A11C-55A2-6387-3DB7C7A10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9829" y="4206054"/>
            <a:ext cx="439972" cy="46212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C6E4886-4EB6-F715-8345-BF6E6C3448D5}"/>
              </a:ext>
            </a:extLst>
          </p:cNvPr>
          <p:cNvSpPr txBox="1"/>
          <p:nvPr/>
        </p:nvSpPr>
        <p:spPr>
          <a:xfrm>
            <a:off x="4340689" y="5153312"/>
            <a:ext cx="13182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Test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Automation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E3D5A3DF-2847-E034-C896-68A07B2E8668}"/>
              </a:ext>
            </a:extLst>
          </p:cNvPr>
          <p:cNvSpPr/>
          <p:nvPr/>
        </p:nvSpPr>
        <p:spPr>
          <a:xfrm>
            <a:off x="6273561" y="1695478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033BA43E-A778-32A0-8F0D-2BA58054AD2A}"/>
              </a:ext>
            </a:extLst>
          </p:cNvPr>
          <p:cNvSpPr/>
          <p:nvPr/>
        </p:nvSpPr>
        <p:spPr>
          <a:xfrm>
            <a:off x="657782" y="2720504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C1B7010-9289-666D-4B1E-BAA4DB949476}"/>
              </a:ext>
            </a:extLst>
          </p:cNvPr>
          <p:cNvSpPr/>
          <p:nvPr/>
        </p:nvSpPr>
        <p:spPr>
          <a:xfrm>
            <a:off x="9089185" y="1695478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94D593F-1401-1297-9608-98160DB6A145}"/>
              </a:ext>
            </a:extLst>
          </p:cNvPr>
          <p:cNvSpPr/>
          <p:nvPr/>
        </p:nvSpPr>
        <p:spPr>
          <a:xfrm>
            <a:off x="3473405" y="271941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60FFA56-FF41-568E-E26C-1E9D50C47161}"/>
              </a:ext>
            </a:extLst>
          </p:cNvPr>
          <p:cNvSpPr/>
          <p:nvPr/>
        </p:nvSpPr>
        <p:spPr>
          <a:xfrm>
            <a:off x="657782" y="1691390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5DBB18A-FB49-5D3D-FD43-39AA661907C5}"/>
              </a:ext>
            </a:extLst>
          </p:cNvPr>
          <p:cNvSpPr/>
          <p:nvPr/>
        </p:nvSpPr>
        <p:spPr>
          <a:xfrm>
            <a:off x="6273561" y="271941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C67466E0-A22D-EDE7-CC32-BDC72B64E8CF}"/>
              </a:ext>
            </a:extLst>
          </p:cNvPr>
          <p:cNvSpPr/>
          <p:nvPr/>
        </p:nvSpPr>
        <p:spPr>
          <a:xfrm>
            <a:off x="3473405" y="168730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2F324F9C-F902-4F2B-6175-612BC5B226AB}"/>
              </a:ext>
            </a:extLst>
          </p:cNvPr>
          <p:cNvSpPr/>
          <p:nvPr/>
        </p:nvSpPr>
        <p:spPr>
          <a:xfrm>
            <a:off x="9089185" y="2719411"/>
            <a:ext cx="662400" cy="662885"/>
          </a:xfrm>
          <a:prstGeom prst="roundRect">
            <a:avLst/>
          </a:prstGeom>
          <a:gradFill>
            <a:gsLst>
              <a:gs pos="100000">
                <a:schemeClr val="accent1">
                  <a:lumMod val="25000"/>
                </a:schemeClr>
              </a:gs>
              <a:gs pos="0">
                <a:srgbClr val="0070C0"/>
              </a:gs>
            </a:gsLst>
            <a:lin ang="2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pic>
        <p:nvPicPr>
          <p:cNvPr id="111" name="Picture 2" descr="Failure - Free business and finance icons">
            <a:extLst>
              <a:ext uri="{FF2B5EF4-FFF2-40B4-BE49-F238E27FC236}">
                <a16:creationId xmlns:a16="http://schemas.microsoft.com/office/drawing/2014/main" id="{6AA612A2-4E47-0634-0EE7-4A5BD164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70" y="1833426"/>
            <a:ext cx="379582" cy="3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Performance - Free business icons">
            <a:extLst>
              <a:ext uri="{FF2B5EF4-FFF2-40B4-BE49-F238E27FC236}">
                <a16:creationId xmlns:a16="http://schemas.microsoft.com/office/drawing/2014/main" id="{2BB6D48B-7B60-5E45-23E5-DEB122A3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8" y="2826892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Automation Testing Icons - Free SVG &amp; PNG Automation Testing Images - Noun  Project">
            <a:extLst>
              <a:ext uri="{FF2B5EF4-FFF2-40B4-BE49-F238E27FC236}">
                <a16:creationId xmlns:a16="http://schemas.microsoft.com/office/drawing/2014/main" id="{F521BD9E-DF06-335F-F4BA-6CBCC218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589" y="1780964"/>
            <a:ext cx="477593" cy="5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Testing - Free computer icons">
            <a:extLst>
              <a:ext uri="{FF2B5EF4-FFF2-40B4-BE49-F238E27FC236}">
                <a16:creationId xmlns:a16="http://schemas.microsoft.com/office/drawing/2014/main" id="{EF052665-2C8F-7D4B-1DCD-C797CE62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41" y="2820892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0" descr="Process - Free business and finance icons">
            <a:extLst>
              <a:ext uri="{FF2B5EF4-FFF2-40B4-BE49-F238E27FC236}">
                <a16:creationId xmlns:a16="http://schemas.microsoft.com/office/drawing/2014/main" id="{D13953CD-7F68-5D2F-59C1-94383B60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8" y="1797778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Management board - Free ui icons">
            <a:extLst>
              <a:ext uri="{FF2B5EF4-FFF2-40B4-BE49-F238E27FC236}">
                <a16:creationId xmlns:a16="http://schemas.microsoft.com/office/drawing/2014/main" id="{48353191-BC92-B5D7-6B04-A9156F98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121" y="2832440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4" descr="Process - Free business and finance icons">
            <a:extLst>
              <a:ext uri="{FF2B5EF4-FFF2-40B4-BE49-F238E27FC236}">
                <a16:creationId xmlns:a16="http://schemas.microsoft.com/office/drawing/2014/main" id="{527A70A3-323B-1B73-EB20-B2982C885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41" y="1787771"/>
            <a:ext cx="428528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6" descr="Defect - Free business icons">
            <a:extLst>
              <a:ext uri="{FF2B5EF4-FFF2-40B4-BE49-F238E27FC236}">
                <a16:creationId xmlns:a16="http://schemas.microsoft.com/office/drawing/2014/main" id="{EBC94042-7040-CDBC-A0EF-49537DED0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114" y="2816281"/>
            <a:ext cx="459294" cy="4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CCD5D8A-5B47-C460-4F1A-99D40AF6AB06}"/>
              </a:ext>
            </a:extLst>
          </p:cNvPr>
          <p:cNvSpPr/>
          <p:nvPr/>
        </p:nvSpPr>
        <p:spPr>
          <a:xfrm>
            <a:off x="2795716" y="1572154"/>
            <a:ext cx="423604" cy="1676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Tool</a:t>
            </a:r>
            <a:endParaRPr kumimoji="0" lang="en-DE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C70A10B-B168-1A21-8D13-C285E1C4ADE9}"/>
              </a:ext>
            </a:extLst>
          </p:cNvPr>
          <p:cNvSpPr/>
          <p:nvPr/>
        </p:nvSpPr>
        <p:spPr>
          <a:xfrm>
            <a:off x="8393294" y="1572154"/>
            <a:ext cx="423604" cy="1676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Tool</a:t>
            </a:r>
            <a:endParaRPr kumimoji="0" lang="en-DE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B488E2A-E44B-E94C-318F-843B9E30175D}"/>
              </a:ext>
            </a:extLst>
          </p:cNvPr>
          <p:cNvSpPr/>
          <p:nvPr/>
        </p:nvSpPr>
        <p:spPr>
          <a:xfrm>
            <a:off x="11216769" y="2601268"/>
            <a:ext cx="423604" cy="16764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Tool</a:t>
            </a:r>
            <a:endParaRPr kumimoji="0" lang="en-DE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D0BBE3-5945-9D42-38DC-03386BDF7259}"/>
              </a:ext>
            </a:extLst>
          </p:cNvPr>
          <p:cNvGrpSpPr/>
          <p:nvPr/>
        </p:nvGrpSpPr>
        <p:grpSpPr>
          <a:xfrm>
            <a:off x="1943679" y="3497714"/>
            <a:ext cx="8147406" cy="531376"/>
            <a:chOff x="-185274" y="4964833"/>
            <a:chExt cx="12398387" cy="307781"/>
          </a:xfrm>
        </p:grpSpPr>
        <p:sp>
          <p:nvSpPr>
            <p:cNvPr id="4" name="Right Arrow 253">
              <a:extLst>
                <a:ext uri="{FF2B5EF4-FFF2-40B4-BE49-F238E27FC236}">
                  <a16:creationId xmlns:a16="http://schemas.microsoft.com/office/drawing/2014/main" id="{B50065FB-6ED9-3B7F-BB8B-25DB6DE93DAA}"/>
                </a:ext>
              </a:extLst>
            </p:cNvPr>
            <p:cNvSpPr/>
            <p:nvPr/>
          </p:nvSpPr>
          <p:spPr bwMode="auto">
            <a:xfrm rot="5400000">
              <a:off x="5925345" y="2309493"/>
              <a:ext cx="286658" cy="5639583"/>
            </a:xfrm>
            <a:prstGeom prst="rightArrow">
              <a:avLst>
                <a:gd name="adj1" fmla="val 100000"/>
                <a:gd name="adj2" fmla="val 100000"/>
              </a:avLst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3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>
                <a:solidFill>
                  <a:prstClr val="black"/>
                </a:solidFill>
                <a:latin typeface="Calibri" panose="020F0502020204030204" pitchFamily="34" charset="0"/>
                <a:ea typeface="STKaiti"/>
                <a:cs typeface="Calibri" panose="020F050202020403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4FAA2F-C5E1-2159-9190-1D742EA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94917"/>
            <a:stretch/>
          </p:blipFill>
          <p:spPr>
            <a:xfrm rot="5400000">
              <a:off x="5915513" y="-1122286"/>
              <a:ext cx="196814" cy="123983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ED4E9A-95D1-DC34-1D21-87349C6DC323}"/>
                </a:ext>
              </a:extLst>
            </p:cNvPr>
            <p:cNvSpPr txBox="1"/>
            <p:nvPr/>
          </p:nvSpPr>
          <p:spPr>
            <a:xfrm>
              <a:off x="4554098" y="4964833"/>
              <a:ext cx="30291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sz="1400" b="1">
                <a:solidFill>
                  <a:prstClr val="white"/>
                </a:solidFill>
                <a:latin typeface="Calibri" panose="020F0502020204030204" pitchFamily="34" charset="0"/>
                <a:ea typeface="STKaiti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C28309-60CB-4BED-C71F-17C41914BC65}"/>
              </a:ext>
            </a:extLst>
          </p:cNvPr>
          <p:cNvSpPr txBox="1"/>
          <p:nvPr/>
        </p:nvSpPr>
        <p:spPr>
          <a:xfrm>
            <a:off x="5190040" y="3606259"/>
            <a:ext cx="18119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rPr>
              <a:t>Best Practices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9991D4-A046-CFF3-D9C3-0686761D5D7A}"/>
              </a:ext>
            </a:extLst>
          </p:cNvPr>
          <p:cNvSpPr/>
          <p:nvPr/>
        </p:nvSpPr>
        <p:spPr>
          <a:xfrm>
            <a:off x="8319098" y="3879131"/>
            <a:ext cx="997253" cy="1042646"/>
          </a:xfrm>
          <a:prstGeom prst="ellipse">
            <a:avLst/>
          </a:prstGeom>
          <a:solidFill>
            <a:srgbClr val="03FF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EA3A88-9AF4-22E7-58A8-D56DE366B4C9}"/>
              </a:ext>
            </a:extLst>
          </p:cNvPr>
          <p:cNvSpPr/>
          <p:nvPr/>
        </p:nvSpPr>
        <p:spPr>
          <a:xfrm>
            <a:off x="8154463" y="4255019"/>
            <a:ext cx="3631536" cy="1876117"/>
          </a:xfrm>
          <a:prstGeom prst="rect">
            <a:avLst/>
          </a:prstGeom>
          <a:solidFill>
            <a:srgbClr val="FFFFFF">
              <a:lumMod val="95000"/>
            </a:srgbClr>
          </a:solidFill>
          <a:effectLst>
            <a:innerShdw dist="63500" dir="5400000">
              <a:srgbClr val="00ECDE"/>
            </a:innerShdw>
          </a:effectLst>
        </p:spPr>
        <p:txBody>
          <a:bodyPr wrap="square" lIns="180000" tIns="57600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773C28-8BFE-EC99-34E5-0EFADBEBFC73}"/>
              </a:ext>
            </a:extLst>
          </p:cNvPr>
          <p:cNvGrpSpPr/>
          <p:nvPr/>
        </p:nvGrpSpPr>
        <p:grpSpPr>
          <a:xfrm>
            <a:off x="9472337" y="4385672"/>
            <a:ext cx="2160000" cy="1596852"/>
            <a:chOff x="1860798" y="4482214"/>
            <a:chExt cx="2171284" cy="1582807"/>
          </a:xfrm>
        </p:grpSpPr>
        <p:sp>
          <p:nvSpPr>
            <p:cNvPr id="11" name="Pentagon 52">
              <a:hlinkClick r:id="" action="ppaction://noaction"/>
              <a:extLst>
                <a:ext uri="{FF2B5EF4-FFF2-40B4-BE49-F238E27FC236}">
                  <a16:creationId xmlns:a16="http://schemas.microsoft.com/office/drawing/2014/main" id="{483B82B0-22E7-34D1-4800-A8FBF1148899}"/>
                </a:ext>
              </a:extLst>
            </p:cNvPr>
            <p:cNvSpPr/>
            <p:nvPr/>
          </p:nvSpPr>
          <p:spPr>
            <a:xfrm>
              <a:off x="1860798" y="5039617"/>
              <a:ext cx="2168198" cy="46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Quality gates and KPIs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 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12" name="Pentagon 42">
              <a:extLst>
                <a:ext uri="{FF2B5EF4-FFF2-40B4-BE49-F238E27FC236}">
                  <a16:creationId xmlns:a16="http://schemas.microsoft.com/office/drawing/2014/main" id="{A9A8AE3F-48A6-E33A-DE44-D971975476CB}"/>
                </a:ext>
              </a:extLst>
            </p:cNvPr>
            <p:cNvSpPr/>
            <p:nvPr/>
          </p:nvSpPr>
          <p:spPr>
            <a:xfrm>
              <a:off x="1860798" y="4482214"/>
              <a:ext cx="2171284" cy="46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ETE testing and defect management</a:t>
              </a:r>
            </a:p>
          </p:txBody>
        </p:sp>
        <p:sp>
          <p:nvSpPr>
            <p:cNvPr id="13" name="Pentagon 52">
              <a:hlinkClick r:id="" action="ppaction://noaction"/>
              <a:extLst>
                <a:ext uri="{FF2B5EF4-FFF2-40B4-BE49-F238E27FC236}">
                  <a16:creationId xmlns:a16="http://schemas.microsoft.com/office/drawing/2014/main" id="{404E444D-2E6E-982E-1F65-37E884796AFF}"/>
                </a:ext>
              </a:extLst>
            </p:cNvPr>
            <p:cNvSpPr/>
            <p:nvPr/>
          </p:nvSpPr>
          <p:spPr>
            <a:xfrm>
              <a:off x="1860798" y="5597021"/>
              <a:ext cx="2168198" cy="4680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45 bold"/>
                  <a:ea typeface="+mn-ea"/>
                  <a:cs typeface="Arial"/>
                </a:rPr>
                <a:t>Governance model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481C524-EFE7-18E2-4A9A-1BCD7949DB91}"/>
              </a:ext>
            </a:extLst>
          </p:cNvPr>
          <p:cNvSpPr/>
          <p:nvPr/>
        </p:nvSpPr>
        <p:spPr>
          <a:xfrm>
            <a:off x="8447748" y="4036135"/>
            <a:ext cx="739952" cy="741600"/>
          </a:xfrm>
          <a:prstGeom prst="ellipse">
            <a:avLst/>
          </a:prstGeom>
          <a:solidFill>
            <a:srgbClr val="595959"/>
          </a:soli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utiger 45 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E2A51C-ADD2-6C3C-052B-139FFC254762}"/>
              </a:ext>
            </a:extLst>
          </p:cNvPr>
          <p:cNvSpPr txBox="1"/>
          <p:nvPr/>
        </p:nvSpPr>
        <p:spPr>
          <a:xfrm>
            <a:off x="8154348" y="5153312"/>
            <a:ext cx="13267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45 bold"/>
                <a:ea typeface="+mn-ea"/>
                <a:cs typeface="+mn-cs"/>
              </a:rPr>
              <a:t>Test Governance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D895B9A-A6D4-A2E9-E99A-984F58658FC3}"/>
              </a:ext>
            </a:extLst>
          </p:cNvPr>
          <p:cNvSpPr>
            <a:spLocks noEditPoints="1"/>
          </p:cNvSpPr>
          <p:nvPr/>
        </p:nvSpPr>
        <p:spPr bwMode="auto">
          <a:xfrm>
            <a:off x="8596829" y="4213108"/>
            <a:ext cx="441791" cy="413054"/>
          </a:xfrm>
          <a:custGeom>
            <a:avLst/>
            <a:gdLst>
              <a:gd name="T0" fmla="*/ 835 w 1938"/>
              <a:gd name="T1" fmla="*/ 1569 h 1647"/>
              <a:gd name="T2" fmla="*/ 722 w 1938"/>
              <a:gd name="T3" fmla="*/ 1406 h 1647"/>
              <a:gd name="T4" fmla="*/ 761 w 1938"/>
              <a:gd name="T5" fmla="*/ 1213 h 1647"/>
              <a:gd name="T6" fmla="*/ 924 w 1938"/>
              <a:gd name="T7" fmla="*/ 1105 h 1647"/>
              <a:gd name="T8" fmla="*/ 1121 w 1938"/>
              <a:gd name="T9" fmla="*/ 1147 h 1647"/>
              <a:gd name="T10" fmla="*/ 1225 w 1938"/>
              <a:gd name="T11" fmla="*/ 1307 h 1647"/>
              <a:gd name="T12" fmla="*/ 1191 w 1938"/>
              <a:gd name="T13" fmla="*/ 1501 h 1647"/>
              <a:gd name="T14" fmla="*/ 1029 w 1938"/>
              <a:gd name="T15" fmla="*/ 1611 h 1647"/>
              <a:gd name="T16" fmla="*/ 1042 w 1938"/>
              <a:gd name="T17" fmla="*/ 1482 h 1647"/>
              <a:gd name="T18" fmla="*/ 973 w 1938"/>
              <a:gd name="T19" fmla="*/ 1221 h 1647"/>
              <a:gd name="T20" fmla="*/ 1042 w 1938"/>
              <a:gd name="T21" fmla="*/ 1482 h 1647"/>
              <a:gd name="T22" fmla="*/ 636 w 1938"/>
              <a:gd name="T23" fmla="*/ 774 h 1647"/>
              <a:gd name="T24" fmla="*/ 871 w 1938"/>
              <a:gd name="T25" fmla="*/ 844 h 1647"/>
              <a:gd name="T26" fmla="*/ 939 w 1938"/>
              <a:gd name="T27" fmla="*/ 853 h 1647"/>
              <a:gd name="T28" fmla="*/ 1026 w 1938"/>
              <a:gd name="T29" fmla="*/ 839 h 1647"/>
              <a:gd name="T30" fmla="*/ 1131 w 1938"/>
              <a:gd name="T31" fmla="*/ 704 h 1647"/>
              <a:gd name="T32" fmla="*/ 1415 w 1938"/>
              <a:gd name="T33" fmla="*/ 947 h 1647"/>
              <a:gd name="T34" fmla="*/ 1197 w 1938"/>
              <a:gd name="T35" fmla="*/ 1080 h 1647"/>
              <a:gd name="T36" fmla="*/ 893 w 1938"/>
              <a:gd name="T37" fmla="*/ 1032 h 1647"/>
              <a:gd name="T38" fmla="*/ 764 w 1938"/>
              <a:gd name="T39" fmla="*/ 1081 h 1647"/>
              <a:gd name="T40" fmla="*/ 21 w 1938"/>
              <a:gd name="T41" fmla="*/ 864 h 1647"/>
              <a:gd name="T42" fmla="*/ 263 w 1938"/>
              <a:gd name="T43" fmla="*/ 570 h 1647"/>
              <a:gd name="T44" fmla="*/ 365 w 1938"/>
              <a:gd name="T45" fmla="*/ 706 h 1647"/>
              <a:gd name="T46" fmla="*/ 448 w 1938"/>
              <a:gd name="T47" fmla="*/ 782 h 1647"/>
              <a:gd name="T48" fmla="*/ 551 w 1938"/>
              <a:gd name="T49" fmla="*/ 559 h 1647"/>
              <a:gd name="T50" fmla="*/ 650 w 1938"/>
              <a:gd name="T51" fmla="*/ 703 h 1647"/>
              <a:gd name="T52" fmla="*/ 460 w 1938"/>
              <a:gd name="T53" fmla="*/ 955 h 1647"/>
              <a:gd name="T54" fmla="*/ 1471 w 1938"/>
              <a:gd name="T55" fmla="*/ 908 h 1647"/>
              <a:gd name="T56" fmla="*/ 1200 w 1938"/>
              <a:gd name="T57" fmla="*/ 648 h 1647"/>
              <a:gd name="T58" fmla="*/ 1400 w 1938"/>
              <a:gd name="T59" fmla="*/ 555 h 1647"/>
              <a:gd name="T60" fmla="*/ 1506 w 1938"/>
              <a:gd name="T61" fmla="*/ 700 h 1647"/>
              <a:gd name="T62" fmla="*/ 1585 w 1938"/>
              <a:gd name="T63" fmla="*/ 781 h 1647"/>
              <a:gd name="T64" fmla="*/ 1657 w 1938"/>
              <a:gd name="T65" fmla="*/ 664 h 1647"/>
              <a:gd name="T66" fmla="*/ 1938 w 1938"/>
              <a:gd name="T67" fmla="*/ 777 h 1647"/>
              <a:gd name="T68" fmla="*/ 1568 w 1938"/>
              <a:gd name="T69" fmla="*/ 955 h 1647"/>
              <a:gd name="T70" fmla="*/ 911 w 1938"/>
              <a:gd name="T71" fmla="*/ 692 h 1647"/>
              <a:gd name="T72" fmla="*/ 759 w 1938"/>
              <a:gd name="T73" fmla="*/ 357 h 1647"/>
              <a:gd name="T74" fmla="*/ 1205 w 1938"/>
              <a:gd name="T75" fmla="*/ 323 h 1647"/>
              <a:gd name="T76" fmla="*/ 1099 w 1938"/>
              <a:gd name="T77" fmla="*/ 650 h 1647"/>
              <a:gd name="T78" fmla="*/ 344 w 1938"/>
              <a:gd name="T79" fmla="*/ 569 h 1647"/>
              <a:gd name="T80" fmla="*/ 278 w 1938"/>
              <a:gd name="T81" fmla="*/ 93 h 1647"/>
              <a:gd name="T82" fmla="*/ 614 w 1938"/>
              <a:gd name="T83" fmla="*/ 275 h 1647"/>
              <a:gd name="T84" fmla="*/ 344 w 1938"/>
              <a:gd name="T85" fmla="*/ 569 h 1647"/>
              <a:gd name="T86" fmla="*/ 1371 w 1938"/>
              <a:gd name="T87" fmla="*/ 408 h 1647"/>
              <a:gd name="T88" fmla="*/ 1442 w 1938"/>
              <a:gd name="T89" fmla="*/ 65 h 1647"/>
              <a:gd name="T90" fmla="*/ 1715 w 1938"/>
              <a:gd name="T91" fmla="*/ 432 h 1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38" h="1647">
                <a:moveTo>
                  <a:pt x="934" y="1640"/>
                </a:moveTo>
                <a:cubicBezTo>
                  <a:pt x="929" y="1635"/>
                  <a:pt x="924" y="1619"/>
                  <a:pt x="924" y="1606"/>
                </a:cubicBezTo>
                <a:cubicBezTo>
                  <a:pt x="924" y="1569"/>
                  <a:pt x="875" y="1548"/>
                  <a:pt x="835" y="1569"/>
                </a:cubicBezTo>
                <a:cubicBezTo>
                  <a:pt x="807" y="1584"/>
                  <a:pt x="800" y="1583"/>
                  <a:pt x="776" y="1559"/>
                </a:cubicBezTo>
                <a:cubicBezTo>
                  <a:pt x="752" y="1535"/>
                  <a:pt x="751" y="1527"/>
                  <a:pt x="764" y="1501"/>
                </a:cubicBezTo>
                <a:cubicBezTo>
                  <a:pt x="785" y="1462"/>
                  <a:pt x="763" y="1412"/>
                  <a:pt x="722" y="1406"/>
                </a:cubicBezTo>
                <a:cubicBezTo>
                  <a:pt x="699" y="1403"/>
                  <a:pt x="690" y="1391"/>
                  <a:pt x="687" y="1364"/>
                </a:cubicBezTo>
                <a:cubicBezTo>
                  <a:pt x="683" y="1333"/>
                  <a:pt x="689" y="1324"/>
                  <a:pt x="722" y="1311"/>
                </a:cubicBezTo>
                <a:cubicBezTo>
                  <a:pt x="769" y="1294"/>
                  <a:pt x="782" y="1259"/>
                  <a:pt x="761" y="1213"/>
                </a:cubicBezTo>
                <a:cubicBezTo>
                  <a:pt x="749" y="1185"/>
                  <a:pt x="751" y="1176"/>
                  <a:pt x="774" y="1152"/>
                </a:cubicBezTo>
                <a:cubicBezTo>
                  <a:pt x="799" y="1127"/>
                  <a:pt x="804" y="1126"/>
                  <a:pt x="831" y="1145"/>
                </a:cubicBezTo>
                <a:cubicBezTo>
                  <a:pt x="871" y="1173"/>
                  <a:pt x="924" y="1150"/>
                  <a:pt x="924" y="1105"/>
                </a:cubicBezTo>
                <a:cubicBezTo>
                  <a:pt x="924" y="1076"/>
                  <a:pt x="929" y="1073"/>
                  <a:pt x="974" y="1077"/>
                </a:cubicBezTo>
                <a:cubicBezTo>
                  <a:pt x="1013" y="1080"/>
                  <a:pt x="1025" y="1087"/>
                  <a:pt x="1028" y="1110"/>
                </a:cubicBezTo>
                <a:cubicBezTo>
                  <a:pt x="1034" y="1150"/>
                  <a:pt x="1087" y="1171"/>
                  <a:pt x="1121" y="1147"/>
                </a:cubicBezTo>
                <a:cubicBezTo>
                  <a:pt x="1145" y="1131"/>
                  <a:pt x="1152" y="1131"/>
                  <a:pt x="1179" y="1153"/>
                </a:cubicBezTo>
                <a:cubicBezTo>
                  <a:pt x="1207" y="1176"/>
                  <a:pt x="1209" y="1182"/>
                  <a:pt x="1193" y="1212"/>
                </a:cubicBezTo>
                <a:cubicBezTo>
                  <a:pt x="1169" y="1255"/>
                  <a:pt x="1183" y="1297"/>
                  <a:pt x="1225" y="1307"/>
                </a:cubicBezTo>
                <a:cubicBezTo>
                  <a:pt x="1252" y="1314"/>
                  <a:pt x="1258" y="1323"/>
                  <a:pt x="1258" y="1362"/>
                </a:cubicBezTo>
                <a:cubicBezTo>
                  <a:pt x="1258" y="1399"/>
                  <a:pt x="1253" y="1408"/>
                  <a:pt x="1231" y="1408"/>
                </a:cubicBezTo>
                <a:cubicBezTo>
                  <a:pt x="1193" y="1408"/>
                  <a:pt x="1170" y="1462"/>
                  <a:pt x="1191" y="1501"/>
                </a:cubicBezTo>
                <a:cubicBezTo>
                  <a:pt x="1204" y="1526"/>
                  <a:pt x="1202" y="1535"/>
                  <a:pt x="1176" y="1563"/>
                </a:cubicBezTo>
                <a:cubicBezTo>
                  <a:pt x="1148" y="1593"/>
                  <a:pt x="1145" y="1593"/>
                  <a:pt x="1122" y="1573"/>
                </a:cubicBezTo>
                <a:cubicBezTo>
                  <a:pt x="1090" y="1544"/>
                  <a:pt x="1035" y="1566"/>
                  <a:pt x="1029" y="1611"/>
                </a:cubicBezTo>
                <a:cubicBezTo>
                  <a:pt x="1025" y="1634"/>
                  <a:pt x="1014" y="1642"/>
                  <a:pt x="984" y="1645"/>
                </a:cubicBezTo>
                <a:cubicBezTo>
                  <a:pt x="961" y="1647"/>
                  <a:pt x="939" y="1645"/>
                  <a:pt x="934" y="1640"/>
                </a:cubicBezTo>
                <a:close/>
                <a:moveTo>
                  <a:pt x="1042" y="1482"/>
                </a:moveTo>
                <a:cubicBezTo>
                  <a:pt x="1076" y="1465"/>
                  <a:pt x="1098" y="1434"/>
                  <a:pt x="1116" y="1377"/>
                </a:cubicBezTo>
                <a:cubicBezTo>
                  <a:pt x="1127" y="1344"/>
                  <a:pt x="1093" y="1269"/>
                  <a:pt x="1056" y="1243"/>
                </a:cubicBezTo>
                <a:cubicBezTo>
                  <a:pt x="1039" y="1231"/>
                  <a:pt x="1002" y="1221"/>
                  <a:pt x="973" y="1221"/>
                </a:cubicBezTo>
                <a:cubicBezTo>
                  <a:pt x="932" y="1221"/>
                  <a:pt x="912" y="1231"/>
                  <a:pt x="876" y="1267"/>
                </a:cubicBezTo>
                <a:cubicBezTo>
                  <a:pt x="810" y="1333"/>
                  <a:pt x="817" y="1405"/>
                  <a:pt x="895" y="1471"/>
                </a:cubicBezTo>
                <a:cubicBezTo>
                  <a:pt x="936" y="1506"/>
                  <a:pt x="989" y="1510"/>
                  <a:pt x="1042" y="1482"/>
                </a:cubicBezTo>
                <a:close/>
                <a:moveTo>
                  <a:pt x="638" y="1073"/>
                </a:moveTo>
                <a:cubicBezTo>
                  <a:pt x="546" y="1037"/>
                  <a:pt x="534" y="1018"/>
                  <a:pt x="540" y="919"/>
                </a:cubicBezTo>
                <a:cubicBezTo>
                  <a:pt x="546" y="825"/>
                  <a:pt x="570" y="788"/>
                  <a:pt x="636" y="774"/>
                </a:cubicBezTo>
                <a:cubicBezTo>
                  <a:pt x="659" y="769"/>
                  <a:pt x="706" y="750"/>
                  <a:pt x="740" y="733"/>
                </a:cubicBezTo>
                <a:cubicBezTo>
                  <a:pt x="775" y="716"/>
                  <a:pt x="809" y="701"/>
                  <a:pt x="815" y="701"/>
                </a:cubicBezTo>
                <a:cubicBezTo>
                  <a:pt x="821" y="701"/>
                  <a:pt x="846" y="766"/>
                  <a:pt x="871" y="844"/>
                </a:cubicBezTo>
                <a:lnTo>
                  <a:pt x="914" y="987"/>
                </a:lnTo>
                <a:lnTo>
                  <a:pt x="934" y="937"/>
                </a:lnTo>
                <a:cubicBezTo>
                  <a:pt x="950" y="897"/>
                  <a:pt x="951" y="879"/>
                  <a:pt x="939" y="853"/>
                </a:cubicBezTo>
                <a:cubicBezTo>
                  <a:pt x="931" y="835"/>
                  <a:pt x="924" y="809"/>
                  <a:pt x="924" y="795"/>
                </a:cubicBezTo>
                <a:cubicBezTo>
                  <a:pt x="924" y="753"/>
                  <a:pt x="1001" y="739"/>
                  <a:pt x="1032" y="776"/>
                </a:cubicBezTo>
                <a:cubicBezTo>
                  <a:pt x="1046" y="793"/>
                  <a:pt x="1045" y="804"/>
                  <a:pt x="1026" y="839"/>
                </a:cubicBezTo>
                <a:cubicBezTo>
                  <a:pt x="1007" y="874"/>
                  <a:pt x="1006" y="889"/>
                  <a:pt x="1018" y="925"/>
                </a:cubicBezTo>
                <a:cubicBezTo>
                  <a:pt x="1034" y="968"/>
                  <a:pt x="1058" y="984"/>
                  <a:pt x="1058" y="950"/>
                </a:cubicBezTo>
                <a:cubicBezTo>
                  <a:pt x="1058" y="935"/>
                  <a:pt x="1101" y="789"/>
                  <a:pt x="1131" y="704"/>
                </a:cubicBezTo>
                <a:cubicBezTo>
                  <a:pt x="1136" y="691"/>
                  <a:pt x="1152" y="695"/>
                  <a:pt x="1194" y="720"/>
                </a:cubicBezTo>
                <a:cubicBezTo>
                  <a:pt x="1225" y="738"/>
                  <a:pt x="1276" y="759"/>
                  <a:pt x="1307" y="767"/>
                </a:cubicBezTo>
                <a:cubicBezTo>
                  <a:pt x="1394" y="790"/>
                  <a:pt x="1419" y="833"/>
                  <a:pt x="1415" y="947"/>
                </a:cubicBezTo>
                <a:lnTo>
                  <a:pt x="1411" y="1040"/>
                </a:lnTo>
                <a:lnTo>
                  <a:pt x="1327" y="1072"/>
                </a:lnTo>
                <a:cubicBezTo>
                  <a:pt x="1244" y="1104"/>
                  <a:pt x="1241" y="1104"/>
                  <a:pt x="1197" y="1080"/>
                </a:cubicBezTo>
                <a:cubicBezTo>
                  <a:pt x="1161" y="1061"/>
                  <a:pt x="1147" y="1059"/>
                  <a:pt x="1118" y="1072"/>
                </a:cubicBezTo>
                <a:cubicBezTo>
                  <a:pt x="1091" y="1084"/>
                  <a:pt x="1084" y="1084"/>
                  <a:pt x="1084" y="1070"/>
                </a:cubicBezTo>
                <a:cubicBezTo>
                  <a:pt x="1084" y="1011"/>
                  <a:pt x="938" y="983"/>
                  <a:pt x="893" y="1032"/>
                </a:cubicBezTo>
                <a:cubicBezTo>
                  <a:pt x="881" y="1046"/>
                  <a:pt x="871" y="1064"/>
                  <a:pt x="871" y="1072"/>
                </a:cubicBezTo>
                <a:cubicBezTo>
                  <a:pt x="871" y="1083"/>
                  <a:pt x="861" y="1084"/>
                  <a:pt x="837" y="1074"/>
                </a:cubicBezTo>
                <a:cubicBezTo>
                  <a:pt x="812" y="1065"/>
                  <a:pt x="792" y="1067"/>
                  <a:pt x="764" y="1081"/>
                </a:cubicBezTo>
                <a:cubicBezTo>
                  <a:pt x="717" y="1106"/>
                  <a:pt x="719" y="1106"/>
                  <a:pt x="638" y="1073"/>
                </a:cubicBezTo>
                <a:close/>
                <a:moveTo>
                  <a:pt x="298" y="954"/>
                </a:moveTo>
                <a:cubicBezTo>
                  <a:pt x="189" y="943"/>
                  <a:pt x="47" y="897"/>
                  <a:pt x="21" y="864"/>
                </a:cubicBezTo>
                <a:cubicBezTo>
                  <a:pt x="0" y="837"/>
                  <a:pt x="0" y="744"/>
                  <a:pt x="21" y="702"/>
                </a:cubicBezTo>
                <a:cubicBezTo>
                  <a:pt x="30" y="684"/>
                  <a:pt x="53" y="662"/>
                  <a:pt x="71" y="653"/>
                </a:cubicBezTo>
                <a:cubicBezTo>
                  <a:pt x="170" y="604"/>
                  <a:pt x="260" y="566"/>
                  <a:pt x="263" y="570"/>
                </a:cubicBezTo>
                <a:cubicBezTo>
                  <a:pt x="266" y="573"/>
                  <a:pt x="285" y="632"/>
                  <a:pt x="307" y="701"/>
                </a:cubicBezTo>
                <a:cubicBezTo>
                  <a:pt x="347" y="826"/>
                  <a:pt x="347" y="828"/>
                  <a:pt x="363" y="788"/>
                </a:cubicBezTo>
                <a:cubicBezTo>
                  <a:pt x="376" y="758"/>
                  <a:pt x="376" y="738"/>
                  <a:pt x="365" y="706"/>
                </a:cubicBezTo>
                <a:cubicBezTo>
                  <a:pt x="345" y="649"/>
                  <a:pt x="359" y="621"/>
                  <a:pt x="406" y="621"/>
                </a:cubicBezTo>
                <a:cubicBezTo>
                  <a:pt x="453" y="621"/>
                  <a:pt x="466" y="648"/>
                  <a:pt x="445" y="700"/>
                </a:cubicBezTo>
                <a:cubicBezTo>
                  <a:pt x="433" y="730"/>
                  <a:pt x="433" y="747"/>
                  <a:pt x="448" y="782"/>
                </a:cubicBezTo>
                <a:lnTo>
                  <a:pt x="466" y="827"/>
                </a:lnTo>
                <a:lnTo>
                  <a:pt x="509" y="693"/>
                </a:lnTo>
                <a:lnTo>
                  <a:pt x="551" y="559"/>
                </a:lnTo>
                <a:lnTo>
                  <a:pt x="622" y="595"/>
                </a:lnTo>
                <a:cubicBezTo>
                  <a:pt x="661" y="614"/>
                  <a:pt x="706" y="634"/>
                  <a:pt x="723" y="638"/>
                </a:cubicBezTo>
                <a:cubicBezTo>
                  <a:pt x="769" y="650"/>
                  <a:pt x="748" y="669"/>
                  <a:pt x="650" y="703"/>
                </a:cubicBezTo>
                <a:cubicBezTo>
                  <a:pt x="601" y="721"/>
                  <a:pt x="548" y="749"/>
                  <a:pt x="530" y="766"/>
                </a:cubicBezTo>
                <a:cubicBezTo>
                  <a:pt x="499" y="797"/>
                  <a:pt x="468" y="904"/>
                  <a:pt x="480" y="937"/>
                </a:cubicBezTo>
                <a:cubicBezTo>
                  <a:pt x="485" y="948"/>
                  <a:pt x="477" y="955"/>
                  <a:pt x="460" y="955"/>
                </a:cubicBezTo>
                <a:cubicBezTo>
                  <a:pt x="445" y="955"/>
                  <a:pt x="425" y="957"/>
                  <a:pt x="415" y="959"/>
                </a:cubicBezTo>
                <a:cubicBezTo>
                  <a:pt x="406" y="962"/>
                  <a:pt x="353" y="960"/>
                  <a:pt x="298" y="954"/>
                </a:cubicBezTo>
                <a:close/>
                <a:moveTo>
                  <a:pt x="1471" y="908"/>
                </a:moveTo>
                <a:cubicBezTo>
                  <a:pt x="1471" y="850"/>
                  <a:pt x="1444" y="782"/>
                  <a:pt x="1409" y="754"/>
                </a:cubicBezTo>
                <a:cubicBezTo>
                  <a:pt x="1396" y="742"/>
                  <a:pt x="1340" y="716"/>
                  <a:pt x="1286" y="696"/>
                </a:cubicBezTo>
                <a:cubicBezTo>
                  <a:pt x="1233" y="675"/>
                  <a:pt x="1194" y="654"/>
                  <a:pt x="1200" y="648"/>
                </a:cubicBezTo>
                <a:cubicBezTo>
                  <a:pt x="1206" y="642"/>
                  <a:pt x="1235" y="630"/>
                  <a:pt x="1264" y="621"/>
                </a:cubicBezTo>
                <a:cubicBezTo>
                  <a:pt x="1294" y="612"/>
                  <a:pt x="1336" y="594"/>
                  <a:pt x="1359" y="580"/>
                </a:cubicBezTo>
                <a:lnTo>
                  <a:pt x="1400" y="555"/>
                </a:lnTo>
                <a:lnTo>
                  <a:pt x="1439" y="681"/>
                </a:lnTo>
                <a:cubicBezTo>
                  <a:pt x="1460" y="751"/>
                  <a:pt x="1482" y="808"/>
                  <a:pt x="1486" y="808"/>
                </a:cubicBezTo>
                <a:cubicBezTo>
                  <a:pt x="1506" y="808"/>
                  <a:pt x="1519" y="735"/>
                  <a:pt x="1506" y="700"/>
                </a:cubicBezTo>
                <a:cubicBezTo>
                  <a:pt x="1489" y="654"/>
                  <a:pt x="1503" y="621"/>
                  <a:pt x="1541" y="621"/>
                </a:cubicBezTo>
                <a:cubicBezTo>
                  <a:pt x="1591" y="621"/>
                  <a:pt x="1606" y="645"/>
                  <a:pt x="1586" y="693"/>
                </a:cubicBezTo>
                <a:cubicBezTo>
                  <a:pt x="1572" y="726"/>
                  <a:pt x="1572" y="744"/>
                  <a:pt x="1585" y="781"/>
                </a:cubicBezTo>
                <a:lnTo>
                  <a:pt x="1601" y="828"/>
                </a:lnTo>
                <a:lnTo>
                  <a:pt x="1615" y="794"/>
                </a:lnTo>
                <a:cubicBezTo>
                  <a:pt x="1622" y="776"/>
                  <a:pt x="1641" y="717"/>
                  <a:pt x="1657" y="664"/>
                </a:cubicBezTo>
                <a:cubicBezTo>
                  <a:pt x="1683" y="574"/>
                  <a:pt x="1709" y="546"/>
                  <a:pt x="1730" y="580"/>
                </a:cubicBezTo>
                <a:cubicBezTo>
                  <a:pt x="1735" y="587"/>
                  <a:pt x="1772" y="606"/>
                  <a:pt x="1814" y="621"/>
                </a:cubicBezTo>
                <a:cubicBezTo>
                  <a:pt x="1927" y="663"/>
                  <a:pt x="1938" y="677"/>
                  <a:pt x="1938" y="777"/>
                </a:cubicBezTo>
                <a:lnTo>
                  <a:pt x="1938" y="863"/>
                </a:lnTo>
                <a:lnTo>
                  <a:pt x="1880" y="888"/>
                </a:lnTo>
                <a:cubicBezTo>
                  <a:pt x="1785" y="930"/>
                  <a:pt x="1671" y="955"/>
                  <a:pt x="1568" y="955"/>
                </a:cubicBezTo>
                <a:lnTo>
                  <a:pt x="1471" y="955"/>
                </a:lnTo>
                <a:lnTo>
                  <a:pt x="1471" y="908"/>
                </a:lnTo>
                <a:close/>
                <a:moveTo>
                  <a:pt x="911" y="692"/>
                </a:moveTo>
                <a:cubicBezTo>
                  <a:pt x="882" y="681"/>
                  <a:pt x="818" y="619"/>
                  <a:pt x="818" y="601"/>
                </a:cubicBezTo>
                <a:cubicBezTo>
                  <a:pt x="818" y="592"/>
                  <a:pt x="802" y="557"/>
                  <a:pt x="784" y="522"/>
                </a:cubicBezTo>
                <a:cubicBezTo>
                  <a:pt x="753" y="464"/>
                  <a:pt x="751" y="449"/>
                  <a:pt x="759" y="357"/>
                </a:cubicBezTo>
                <a:cubicBezTo>
                  <a:pt x="769" y="243"/>
                  <a:pt x="784" y="205"/>
                  <a:pt x="840" y="152"/>
                </a:cubicBezTo>
                <a:cubicBezTo>
                  <a:pt x="911" y="85"/>
                  <a:pt x="1008" y="69"/>
                  <a:pt x="1078" y="114"/>
                </a:cubicBezTo>
                <a:cubicBezTo>
                  <a:pt x="1191" y="186"/>
                  <a:pt x="1197" y="195"/>
                  <a:pt x="1205" y="323"/>
                </a:cubicBezTo>
                <a:cubicBezTo>
                  <a:pt x="1214" y="450"/>
                  <a:pt x="1202" y="521"/>
                  <a:pt x="1171" y="533"/>
                </a:cubicBezTo>
                <a:cubicBezTo>
                  <a:pt x="1160" y="537"/>
                  <a:pt x="1151" y="553"/>
                  <a:pt x="1151" y="569"/>
                </a:cubicBezTo>
                <a:cubicBezTo>
                  <a:pt x="1151" y="585"/>
                  <a:pt x="1128" y="621"/>
                  <a:pt x="1099" y="650"/>
                </a:cubicBezTo>
                <a:cubicBezTo>
                  <a:pt x="1054" y="694"/>
                  <a:pt x="1040" y="701"/>
                  <a:pt x="989" y="700"/>
                </a:cubicBezTo>
                <a:cubicBezTo>
                  <a:pt x="957" y="700"/>
                  <a:pt x="922" y="696"/>
                  <a:pt x="911" y="692"/>
                </a:cubicBezTo>
                <a:close/>
                <a:moveTo>
                  <a:pt x="344" y="569"/>
                </a:moveTo>
                <a:cubicBezTo>
                  <a:pt x="305" y="552"/>
                  <a:pt x="277" y="517"/>
                  <a:pt x="239" y="432"/>
                </a:cubicBezTo>
                <a:cubicBezTo>
                  <a:pt x="208" y="364"/>
                  <a:pt x="205" y="346"/>
                  <a:pt x="213" y="252"/>
                </a:cubicBezTo>
                <a:cubicBezTo>
                  <a:pt x="221" y="151"/>
                  <a:pt x="223" y="146"/>
                  <a:pt x="278" y="93"/>
                </a:cubicBezTo>
                <a:cubicBezTo>
                  <a:pt x="374" y="0"/>
                  <a:pt x="461" y="0"/>
                  <a:pt x="559" y="94"/>
                </a:cubicBezTo>
                <a:lnTo>
                  <a:pt x="618" y="151"/>
                </a:lnTo>
                <a:lnTo>
                  <a:pt x="614" y="275"/>
                </a:lnTo>
                <a:cubicBezTo>
                  <a:pt x="610" y="369"/>
                  <a:pt x="604" y="402"/>
                  <a:pt x="587" y="414"/>
                </a:cubicBezTo>
                <a:cubicBezTo>
                  <a:pt x="576" y="423"/>
                  <a:pt x="562" y="445"/>
                  <a:pt x="557" y="464"/>
                </a:cubicBezTo>
                <a:cubicBezTo>
                  <a:pt x="537" y="544"/>
                  <a:pt x="420" y="602"/>
                  <a:pt x="344" y="569"/>
                </a:cubicBezTo>
                <a:close/>
                <a:moveTo>
                  <a:pt x="1490" y="568"/>
                </a:moveTo>
                <a:cubicBezTo>
                  <a:pt x="1453" y="553"/>
                  <a:pt x="1391" y="479"/>
                  <a:pt x="1391" y="449"/>
                </a:cubicBezTo>
                <a:cubicBezTo>
                  <a:pt x="1391" y="435"/>
                  <a:pt x="1382" y="417"/>
                  <a:pt x="1371" y="408"/>
                </a:cubicBezTo>
                <a:cubicBezTo>
                  <a:pt x="1347" y="388"/>
                  <a:pt x="1331" y="310"/>
                  <a:pt x="1346" y="286"/>
                </a:cubicBezTo>
                <a:cubicBezTo>
                  <a:pt x="1352" y="276"/>
                  <a:pt x="1355" y="252"/>
                  <a:pt x="1353" y="233"/>
                </a:cubicBezTo>
                <a:cubicBezTo>
                  <a:pt x="1348" y="185"/>
                  <a:pt x="1392" y="102"/>
                  <a:pt x="1442" y="65"/>
                </a:cubicBezTo>
                <a:cubicBezTo>
                  <a:pt x="1525" y="4"/>
                  <a:pt x="1607" y="9"/>
                  <a:pt x="1690" y="81"/>
                </a:cubicBezTo>
                <a:cubicBezTo>
                  <a:pt x="1742" y="125"/>
                  <a:pt x="1744" y="130"/>
                  <a:pt x="1752" y="230"/>
                </a:cubicBezTo>
                <a:cubicBezTo>
                  <a:pt x="1761" y="331"/>
                  <a:pt x="1760" y="338"/>
                  <a:pt x="1715" y="432"/>
                </a:cubicBezTo>
                <a:cubicBezTo>
                  <a:pt x="1654" y="563"/>
                  <a:pt x="1582" y="606"/>
                  <a:pt x="1490" y="56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45 bold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3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30B0-A592-C046-80A6-D765D3C7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1F68C690-BB97-EA43-E68D-00CE89A7B7B8}"/>
              </a:ext>
            </a:extLst>
          </p:cNvPr>
          <p:cNvSpPr/>
          <p:nvPr/>
        </p:nvSpPr>
        <p:spPr>
          <a:xfrm>
            <a:off x="9124964" y="2264288"/>
            <a:ext cx="2564045" cy="4098956"/>
          </a:xfrm>
          <a:prstGeom prst="roundRect">
            <a:avLst>
              <a:gd name="adj" fmla="val 478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423CF0A9-87AB-F637-A826-0948A8A84700}"/>
              </a:ext>
            </a:extLst>
          </p:cNvPr>
          <p:cNvSpPr/>
          <p:nvPr/>
        </p:nvSpPr>
        <p:spPr>
          <a:xfrm>
            <a:off x="3981296" y="2264288"/>
            <a:ext cx="2474384" cy="4098956"/>
          </a:xfrm>
          <a:prstGeom prst="roundRect">
            <a:avLst>
              <a:gd name="adj" fmla="val 7086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4774623D-FAC0-2F6D-186C-ACB08F2FB206}"/>
              </a:ext>
            </a:extLst>
          </p:cNvPr>
          <p:cNvSpPr/>
          <p:nvPr/>
        </p:nvSpPr>
        <p:spPr>
          <a:xfrm>
            <a:off x="6553130" y="2264288"/>
            <a:ext cx="2474384" cy="4098956"/>
          </a:xfrm>
          <a:prstGeom prst="roundRect">
            <a:avLst>
              <a:gd name="adj" fmla="val 516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7BB1EC-34C2-E65C-2572-9D84AC62D9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Comprehensive Test Coverage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A17D45FE-FBD5-ABAD-E9FC-B1AE65266257}"/>
              </a:ext>
            </a:extLst>
          </p:cNvPr>
          <p:cNvSpPr txBox="1"/>
          <p:nvPr/>
        </p:nvSpPr>
        <p:spPr>
          <a:xfrm>
            <a:off x="355601" y="1118133"/>
            <a:ext cx="11480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2" marR="0" lvl="0" indent="0" defTabSz="85310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End to end test case traceability from Requirements to Execution. Gap analysis to identify missing coverage. Update Test Scripts &amp; Regression suite</a:t>
            </a:r>
          </a:p>
        </p:txBody>
      </p:sp>
      <p:sp>
        <p:nvSpPr>
          <p:cNvPr id="39" name="Rounded Rectangle 9">
            <a:extLst>
              <a:ext uri="{FF2B5EF4-FFF2-40B4-BE49-F238E27FC236}">
                <a16:creationId xmlns:a16="http://schemas.microsoft.com/office/drawing/2014/main" id="{A4F54130-EAA6-36C8-291F-34890E3DCDDD}"/>
              </a:ext>
            </a:extLst>
          </p:cNvPr>
          <p:cNvSpPr/>
          <p:nvPr/>
        </p:nvSpPr>
        <p:spPr>
          <a:xfrm>
            <a:off x="1357948" y="2118990"/>
            <a:ext cx="2474384" cy="4098956"/>
          </a:xfrm>
          <a:prstGeom prst="roundRect">
            <a:avLst>
              <a:gd name="adj" fmla="val 5033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79B5B2A4-9FE7-5298-CBF3-765284E1A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140" y="1856797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Requirement Traceability</a:t>
            </a: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42" name="Rounded Rectangle 16">
            <a:extLst>
              <a:ext uri="{FF2B5EF4-FFF2-40B4-BE49-F238E27FC236}">
                <a16:creationId xmlns:a16="http://schemas.microsoft.com/office/drawing/2014/main" id="{DE3261CE-452D-D989-2390-3B9FF551C04A}"/>
              </a:ext>
            </a:extLst>
          </p:cNvPr>
          <p:cNvSpPr/>
          <p:nvPr/>
        </p:nvSpPr>
        <p:spPr>
          <a:xfrm>
            <a:off x="533399" y="2303896"/>
            <a:ext cx="607929" cy="3914049"/>
          </a:xfrm>
          <a:prstGeom prst="roundRect">
            <a:avLst>
              <a:gd name="adj" fmla="val 13938"/>
            </a:avLst>
          </a:prstGeom>
          <a:solidFill>
            <a:srgbClr val="0092D5"/>
          </a:solidFill>
          <a:effectLst/>
        </p:spPr>
        <p:txBody>
          <a:bodyPr wrap="square" lIns="24381" tIns="24381" rIns="24381" bIns="24381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04843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Arial Unicode MS" pitchFamily="34" charset="-128"/>
              <a:cs typeface="Calibri" panose="020F050202020403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26104E-B907-4321-4AC9-10518E80F8E2}"/>
              </a:ext>
            </a:extLst>
          </p:cNvPr>
          <p:cNvCxnSpPr/>
          <p:nvPr/>
        </p:nvCxnSpPr>
        <p:spPr>
          <a:xfrm flipH="1">
            <a:off x="533398" y="4470028"/>
            <a:ext cx="11092068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dash"/>
            <a:miter lim="800000"/>
          </a:ln>
          <a:effectLst/>
        </p:spPr>
      </p:cxnSp>
      <p:sp>
        <p:nvSpPr>
          <p:cNvPr id="44" name="Rounded Rectangle 18">
            <a:extLst>
              <a:ext uri="{FF2B5EF4-FFF2-40B4-BE49-F238E27FC236}">
                <a16:creationId xmlns:a16="http://schemas.microsoft.com/office/drawing/2014/main" id="{879D1E02-81A9-CBC8-8BE8-1C4FD8DBF9E4}"/>
              </a:ext>
            </a:extLst>
          </p:cNvPr>
          <p:cNvSpPr/>
          <p:nvPr/>
        </p:nvSpPr>
        <p:spPr>
          <a:xfrm rot="16200000">
            <a:off x="-166759" y="3178252"/>
            <a:ext cx="2008245" cy="43377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88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Process to be followed</a:t>
            </a:r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737E891E-E3B7-CB88-02B9-2DABAB93E833}"/>
              </a:ext>
            </a:extLst>
          </p:cNvPr>
          <p:cNvSpPr/>
          <p:nvPr/>
        </p:nvSpPr>
        <p:spPr>
          <a:xfrm rot="16200000">
            <a:off x="47141" y="5113467"/>
            <a:ext cx="1580443" cy="43377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88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Description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068147-2EDF-EB57-15B8-995215CFDFC8}"/>
              </a:ext>
            </a:extLst>
          </p:cNvPr>
          <p:cNvCxnSpPr/>
          <p:nvPr/>
        </p:nvCxnSpPr>
        <p:spPr>
          <a:xfrm flipH="1">
            <a:off x="533398" y="2264288"/>
            <a:ext cx="11092068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dash"/>
            <a:miter lim="800000"/>
          </a:ln>
          <a:effectLst/>
        </p:spPr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71AA42B-3A6F-1B49-F649-586470D03A6F}"/>
              </a:ext>
            </a:extLst>
          </p:cNvPr>
          <p:cNvSpPr/>
          <p:nvPr/>
        </p:nvSpPr>
        <p:spPr bwMode="auto">
          <a:xfrm rot="5400000" flipH="1">
            <a:off x="1022749" y="3297580"/>
            <a:ext cx="435562" cy="195120"/>
          </a:xfrm>
          <a:prstGeom prst="triangle">
            <a:avLst/>
          </a:prstGeom>
          <a:solidFill>
            <a:srgbClr val="1BB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476" tIns="60740" rIns="121476" bIns="6074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47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4B26B85-063A-AC5D-FA79-AEDB7D23D832}"/>
              </a:ext>
            </a:extLst>
          </p:cNvPr>
          <p:cNvSpPr/>
          <p:nvPr/>
        </p:nvSpPr>
        <p:spPr bwMode="auto">
          <a:xfrm rot="5400000" flipH="1">
            <a:off x="1022749" y="5221129"/>
            <a:ext cx="435562" cy="195120"/>
          </a:xfrm>
          <a:prstGeom prst="triangle">
            <a:avLst/>
          </a:prstGeom>
          <a:solidFill>
            <a:srgbClr val="1BB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476" tIns="60740" rIns="121476" bIns="6074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47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7329D4-B15A-928D-7219-74C99ACC51CA}"/>
              </a:ext>
            </a:extLst>
          </p:cNvPr>
          <p:cNvSpPr/>
          <p:nvPr/>
        </p:nvSpPr>
        <p:spPr>
          <a:xfrm>
            <a:off x="1381925" y="4685877"/>
            <a:ext cx="2440763" cy="138499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Analyze Testing Artefacts by going through the requirements, test cases and logged defects. Validate &amp; update Forward &amp; backward traceability in the test management tool to ensure the requirement coverage.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073ABC88-7E3F-93F3-4ED0-4E2DFC163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81" y="2348622"/>
            <a:ext cx="2009253" cy="229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10">
            <a:extLst>
              <a:ext uri="{FF2B5EF4-FFF2-40B4-BE49-F238E27FC236}">
                <a16:creationId xmlns:a16="http://schemas.microsoft.com/office/drawing/2014/main" id="{C1C1997E-B291-8382-8749-FAC92E071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520" y="1834425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Gap Analysis</a:t>
            </a:r>
          </a:p>
        </p:txBody>
      </p:sp>
      <p:sp>
        <p:nvSpPr>
          <p:cNvPr id="51" name="TextBox 73">
            <a:extLst>
              <a:ext uri="{FF2B5EF4-FFF2-40B4-BE49-F238E27FC236}">
                <a16:creationId xmlns:a16="http://schemas.microsoft.com/office/drawing/2014/main" id="{C25D1158-3E11-C589-46B2-268BC94B2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4354" y="1834425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Remove Redundancy</a:t>
            </a:r>
          </a:p>
        </p:txBody>
      </p:sp>
      <p:sp>
        <p:nvSpPr>
          <p:cNvPr id="52" name="TextBox 73">
            <a:extLst>
              <a:ext uri="{FF2B5EF4-FFF2-40B4-BE49-F238E27FC236}">
                <a16:creationId xmlns:a16="http://schemas.microsoft.com/office/drawing/2014/main" id="{4384C6C4-9D43-7C7F-6A10-562D707BC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018" y="1834425"/>
            <a:ext cx="2196000" cy="377000"/>
          </a:xfrm>
          <a:prstGeom prst="round2SameRect">
            <a:avLst/>
          </a:prstGeom>
          <a:solidFill>
            <a:srgbClr val="0092D5"/>
          </a:solidFill>
          <a:ln w="9525">
            <a:noFill/>
            <a:miter lim="800000"/>
            <a:headEnd/>
            <a:tailEnd/>
          </a:ln>
        </p:spPr>
        <p:txBody>
          <a:bodyPr wrap="square" lIns="0" r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Remediate Test Cases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C6717E-BFC7-A284-27C7-26696B660EFE}"/>
              </a:ext>
            </a:extLst>
          </p:cNvPr>
          <p:cNvCxnSpPr>
            <a:cxnSpLocks/>
            <a:stCxn id="51" idx="0"/>
            <a:endCxn id="52" idx="2"/>
          </p:cNvCxnSpPr>
          <p:nvPr/>
        </p:nvCxnSpPr>
        <p:spPr bwMode="auto">
          <a:xfrm>
            <a:off x="8840354" y="2022925"/>
            <a:ext cx="420664" cy="0"/>
          </a:xfrm>
          <a:prstGeom prst="straightConnector1">
            <a:avLst/>
          </a:prstGeom>
          <a:noFill/>
          <a:ln w="127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5316BF5-4AC5-B16C-AFA7-D6EB12C65152}"/>
              </a:ext>
            </a:extLst>
          </p:cNvPr>
          <p:cNvCxnSpPr>
            <a:cxnSpLocks/>
            <a:stCxn id="50" idx="0"/>
            <a:endCxn id="51" idx="2"/>
          </p:cNvCxnSpPr>
          <p:nvPr/>
        </p:nvCxnSpPr>
        <p:spPr bwMode="auto">
          <a:xfrm>
            <a:off x="6268520" y="2022925"/>
            <a:ext cx="375834" cy="0"/>
          </a:xfrm>
          <a:prstGeom prst="straightConnector1">
            <a:avLst/>
          </a:prstGeom>
          <a:noFill/>
          <a:ln w="127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B6334C-CAF6-C26F-DC0F-0F4F5ADF4014}"/>
              </a:ext>
            </a:extLst>
          </p:cNvPr>
          <p:cNvCxnSpPr>
            <a:cxnSpLocks/>
          </p:cNvCxnSpPr>
          <p:nvPr/>
        </p:nvCxnSpPr>
        <p:spPr bwMode="auto">
          <a:xfrm>
            <a:off x="3693140" y="2033186"/>
            <a:ext cx="375834" cy="0"/>
          </a:xfrm>
          <a:prstGeom prst="straightConnector1">
            <a:avLst/>
          </a:prstGeom>
          <a:noFill/>
          <a:ln w="12700" cap="flat" cmpd="sng" algn="ctr">
            <a:solidFill>
              <a:srgbClr val="595959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811A8AE-B170-D5CD-5D39-8F30305598F6}"/>
              </a:ext>
            </a:extLst>
          </p:cNvPr>
          <p:cNvSpPr/>
          <p:nvPr/>
        </p:nvSpPr>
        <p:spPr>
          <a:xfrm>
            <a:off x="3832129" y="4708969"/>
            <a:ext cx="2474384" cy="15234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Based on the requirement traceability matrix, list down the </a:t>
            </a:r>
          </a:p>
          <a:p>
            <a:pPr marL="3556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Requirements with no or low test coverage</a:t>
            </a:r>
          </a:p>
          <a:p>
            <a:pPr marL="355600" marR="0" lvl="1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Defects with no test case coverage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Analyze the frequency of test case update based on the number of system changes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344594-99FA-CC2A-228B-27EB73B1DDCC}"/>
              </a:ext>
            </a:extLst>
          </p:cNvPr>
          <p:cNvSpPr/>
          <p:nvPr/>
        </p:nvSpPr>
        <p:spPr>
          <a:xfrm>
            <a:off x="6430026" y="4708969"/>
            <a:ext cx="24579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While consolidating &amp; identifying the test cases to create a centralized regression suite, remove the duplicate test cases coming from ST, SIT &amp; UAT packs to have an optimized repository.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D4D50A-4137-0667-9A6A-27D44C106DF5}"/>
              </a:ext>
            </a:extLst>
          </p:cNvPr>
          <p:cNvSpPr/>
          <p:nvPr/>
        </p:nvSpPr>
        <p:spPr>
          <a:xfrm>
            <a:off x="9006541" y="4708969"/>
            <a:ext cx="2542943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additional test cases based on the Gap Analysis 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the existing test cases to include missing requirements, steps, test data details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End to End business process scenarios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6B28B8-051E-2551-73C6-9CB42F55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944" y="2823286"/>
            <a:ext cx="2249321" cy="12285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1842C7A-43B2-FD1C-AE5E-38671AB77D33}"/>
              </a:ext>
            </a:extLst>
          </p:cNvPr>
          <p:cNvSpPr txBox="1"/>
          <p:nvPr/>
        </p:nvSpPr>
        <p:spPr>
          <a:xfrm>
            <a:off x="4820822" y="2505429"/>
            <a:ext cx="13954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Missing 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Coverage</a:t>
            </a:r>
            <a:endParaRPr kumimoji="0" lang="en-IN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A44421D-4A70-0D65-77EB-A4BCF98F2A5C}"/>
              </a:ext>
            </a:extLst>
          </p:cNvPr>
          <p:cNvSpPr txBox="1"/>
          <p:nvPr/>
        </p:nvSpPr>
        <p:spPr>
          <a:xfrm>
            <a:off x="4820822" y="3344429"/>
            <a:ext cx="139541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System Changes – Weekly, Monthly, Minor, Major</a:t>
            </a:r>
            <a:endParaRPr kumimoji="0" lang="en-IN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091E6171-AFE0-793D-774B-578CD0BA123B}"/>
              </a:ext>
            </a:extLst>
          </p:cNvPr>
          <p:cNvSpPr/>
          <p:nvPr/>
        </p:nvSpPr>
        <p:spPr>
          <a:xfrm>
            <a:off x="4335016" y="2627011"/>
            <a:ext cx="218505" cy="218499"/>
          </a:xfrm>
          <a:custGeom>
            <a:avLst/>
            <a:gdLst>
              <a:gd name="connsiteX0" fmla="*/ 163830 w 327669"/>
              <a:gd name="connsiteY0" fmla="*/ 327660 h 327659"/>
              <a:gd name="connsiteX1" fmla="*/ 0 w 327669"/>
              <a:gd name="connsiteY1" fmla="*/ 163830 h 327659"/>
              <a:gd name="connsiteX2" fmla="*/ 163830 w 327669"/>
              <a:gd name="connsiteY2" fmla="*/ 0 h 327659"/>
              <a:gd name="connsiteX3" fmla="*/ 173355 w 327669"/>
              <a:gd name="connsiteY3" fmla="*/ 9525 h 327659"/>
              <a:gd name="connsiteX4" fmla="*/ 163830 w 327669"/>
              <a:gd name="connsiteY4" fmla="*/ 19050 h 327659"/>
              <a:gd name="connsiteX5" fmla="*/ 19050 w 327669"/>
              <a:gd name="connsiteY5" fmla="*/ 163830 h 327659"/>
              <a:gd name="connsiteX6" fmla="*/ 163830 w 327669"/>
              <a:gd name="connsiteY6" fmla="*/ 308610 h 327659"/>
              <a:gd name="connsiteX7" fmla="*/ 308610 w 327669"/>
              <a:gd name="connsiteY7" fmla="*/ 163830 h 327659"/>
              <a:gd name="connsiteX8" fmla="*/ 318135 w 327669"/>
              <a:gd name="connsiteY8" fmla="*/ 154305 h 327659"/>
              <a:gd name="connsiteX9" fmla="*/ 327660 w 327669"/>
              <a:gd name="connsiteY9" fmla="*/ 163830 h 327659"/>
              <a:gd name="connsiteX10" fmla="*/ 163830 w 327669"/>
              <a:gd name="connsiteY10" fmla="*/ 327660 h 32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7669" h="327659">
                <a:moveTo>
                  <a:pt x="163830" y="327660"/>
                </a:moveTo>
                <a:cubicBezTo>
                  <a:pt x="73343" y="327660"/>
                  <a:pt x="0" y="254318"/>
                  <a:pt x="0" y="163830"/>
                </a:cubicBezTo>
                <a:cubicBezTo>
                  <a:pt x="0" y="73343"/>
                  <a:pt x="73343" y="0"/>
                  <a:pt x="163830" y="0"/>
                </a:cubicBezTo>
                <a:cubicBezTo>
                  <a:pt x="169545" y="0"/>
                  <a:pt x="173355" y="3810"/>
                  <a:pt x="173355" y="9525"/>
                </a:cubicBezTo>
                <a:cubicBezTo>
                  <a:pt x="173355" y="15240"/>
                  <a:pt x="169545" y="19050"/>
                  <a:pt x="163830" y="19050"/>
                </a:cubicBezTo>
                <a:cubicBezTo>
                  <a:pt x="83820" y="19050"/>
                  <a:pt x="19050" y="83820"/>
                  <a:pt x="19050" y="163830"/>
                </a:cubicBezTo>
                <a:cubicBezTo>
                  <a:pt x="19050" y="243840"/>
                  <a:pt x="83820" y="308610"/>
                  <a:pt x="163830" y="308610"/>
                </a:cubicBezTo>
                <a:cubicBezTo>
                  <a:pt x="243840" y="308610"/>
                  <a:pt x="308610" y="243840"/>
                  <a:pt x="308610" y="163830"/>
                </a:cubicBezTo>
                <a:cubicBezTo>
                  <a:pt x="308610" y="158115"/>
                  <a:pt x="312420" y="154305"/>
                  <a:pt x="318135" y="154305"/>
                </a:cubicBezTo>
                <a:cubicBezTo>
                  <a:pt x="323850" y="154305"/>
                  <a:pt x="327660" y="158115"/>
                  <a:pt x="327660" y="163830"/>
                </a:cubicBezTo>
                <a:cubicBezTo>
                  <a:pt x="328613" y="254318"/>
                  <a:pt x="254318" y="327660"/>
                  <a:pt x="163830" y="327660"/>
                </a:cubicBezTo>
                <a:close/>
              </a:path>
            </a:pathLst>
          </a:custGeom>
          <a:solidFill>
            <a:srgbClr val="2E2E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610B4B8A-B9AA-C816-766C-B1B1890E6471}"/>
              </a:ext>
            </a:extLst>
          </p:cNvPr>
          <p:cNvSpPr/>
          <p:nvPr/>
        </p:nvSpPr>
        <p:spPr>
          <a:xfrm>
            <a:off x="4390276" y="2682271"/>
            <a:ext cx="107990" cy="107980"/>
          </a:xfrm>
          <a:custGeom>
            <a:avLst/>
            <a:gdLst>
              <a:gd name="connsiteX0" fmla="*/ 80963 w 161942"/>
              <a:gd name="connsiteY0" fmla="*/ 161925 h 161925"/>
              <a:gd name="connsiteX1" fmla="*/ 0 w 161942"/>
              <a:gd name="connsiteY1" fmla="*/ 80963 h 161925"/>
              <a:gd name="connsiteX2" fmla="*/ 80963 w 161942"/>
              <a:gd name="connsiteY2" fmla="*/ 0 h 161925"/>
              <a:gd name="connsiteX3" fmla="*/ 161925 w 161942"/>
              <a:gd name="connsiteY3" fmla="*/ 80963 h 161925"/>
              <a:gd name="connsiteX4" fmla="*/ 80963 w 161942"/>
              <a:gd name="connsiteY4" fmla="*/ 161925 h 161925"/>
              <a:gd name="connsiteX5" fmla="*/ 80963 w 161942"/>
              <a:gd name="connsiteY5" fmla="*/ 19050 h 161925"/>
              <a:gd name="connsiteX6" fmla="*/ 19050 w 161942"/>
              <a:gd name="connsiteY6" fmla="*/ 80963 h 161925"/>
              <a:gd name="connsiteX7" fmla="*/ 80963 w 161942"/>
              <a:gd name="connsiteY7" fmla="*/ 142875 h 161925"/>
              <a:gd name="connsiteX8" fmla="*/ 143828 w 161942"/>
              <a:gd name="connsiteY8" fmla="*/ 80963 h 161925"/>
              <a:gd name="connsiteX9" fmla="*/ 80963 w 161942"/>
              <a:gd name="connsiteY9" fmla="*/ 1905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42" h="161925">
                <a:moveTo>
                  <a:pt x="80963" y="161925"/>
                </a:moveTo>
                <a:cubicBezTo>
                  <a:pt x="36195" y="161925"/>
                  <a:pt x="0" y="125730"/>
                  <a:pt x="0" y="80963"/>
                </a:cubicBezTo>
                <a:cubicBezTo>
                  <a:pt x="0" y="36195"/>
                  <a:pt x="36195" y="0"/>
                  <a:pt x="80963" y="0"/>
                </a:cubicBezTo>
                <a:cubicBezTo>
                  <a:pt x="125730" y="0"/>
                  <a:pt x="161925" y="36195"/>
                  <a:pt x="161925" y="80963"/>
                </a:cubicBezTo>
                <a:cubicBezTo>
                  <a:pt x="162878" y="125730"/>
                  <a:pt x="125730" y="161925"/>
                  <a:pt x="80963" y="161925"/>
                </a:cubicBezTo>
                <a:close/>
                <a:moveTo>
                  <a:pt x="80963" y="19050"/>
                </a:moveTo>
                <a:cubicBezTo>
                  <a:pt x="46673" y="19050"/>
                  <a:pt x="19050" y="46673"/>
                  <a:pt x="19050" y="80963"/>
                </a:cubicBezTo>
                <a:cubicBezTo>
                  <a:pt x="19050" y="115253"/>
                  <a:pt x="46673" y="142875"/>
                  <a:pt x="80963" y="142875"/>
                </a:cubicBezTo>
                <a:cubicBezTo>
                  <a:pt x="115253" y="142875"/>
                  <a:pt x="143828" y="115253"/>
                  <a:pt x="143828" y="80963"/>
                </a:cubicBezTo>
                <a:cubicBezTo>
                  <a:pt x="143828" y="46673"/>
                  <a:pt x="115253" y="19050"/>
                  <a:pt x="80963" y="19050"/>
                </a:cubicBezTo>
                <a:close/>
              </a:path>
            </a:pathLst>
          </a:custGeom>
          <a:solidFill>
            <a:srgbClr val="2E2E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1BC1672-A9DE-A3EA-BA97-1A4D85BA36CC}"/>
              </a:ext>
            </a:extLst>
          </p:cNvPr>
          <p:cNvSpPr/>
          <p:nvPr/>
        </p:nvSpPr>
        <p:spPr>
          <a:xfrm>
            <a:off x="4215272" y="3448396"/>
            <a:ext cx="456710" cy="456329"/>
          </a:xfrm>
          <a:custGeom>
            <a:avLst/>
            <a:gdLst>
              <a:gd name="connsiteX0" fmla="*/ 730780 w 730770"/>
              <a:gd name="connsiteY0" fmla="*/ 418986 h 730161"/>
              <a:gd name="connsiteX1" fmla="*/ 730780 w 730770"/>
              <a:gd name="connsiteY1" fmla="*/ 311807 h 730161"/>
              <a:gd name="connsiteX2" fmla="*/ 711293 w 730770"/>
              <a:gd name="connsiteY2" fmla="*/ 292320 h 730161"/>
              <a:gd name="connsiteX3" fmla="*/ 651613 w 730770"/>
              <a:gd name="connsiteY3" fmla="*/ 292320 h 730161"/>
              <a:gd name="connsiteX4" fmla="*/ 633343 w 730770"/>
              <a:gd name="connsiteY4" fmla="*/ 278922 h 730161"/>
              <a:gd name="connsiteX5" fmla="*/ 616292 w 730770"/>
              <a:gd name="connsiteY5" fmla="*/ 236902 h 730161"/>
              <a:gd name="connsiteX6" fmla="*/ 619946 w 730770"/>
              <a:gd name="connsiteY6" fmla="*/ 214371 h 730161"/>
              <a:gd name="connsiteX7" fmla="*/ 662574 w 730770"/>
              <a:gd name="connsiteY7" fmla="*/ 171743 h 730161"/>
              <a:gd name="connsiteX8" fmla="*/ 662574 w 730770"/>
              <a:gd name="connsiteY8" fmla="*/ 144338 h 730161"/>
              <a:gd name="connsiteX9" fmla="*/ 587061 w 730770"/>
              <a:gd name="connsiteY9" fmla="*/ 68825 h 730161"/>
              <a:gd name="connsiteX10" fmla="*/ 559658 w 730770"/>
              <a:gd name="connsiteY10" fmla="*/ 68825 h 730161"/>
              <a:gd name="connsiteX11" fmla="*/ 517029 w 730770"/>
              <a:gd name="connsiteY11" fmla="*/ 111453 h 730161"/>
              <a:gd name="connsiteX12" fmla="*/ 494497 w 730770"/>
              <a:gd name="connsiteY12" fmla="*/ 115108 h 730161"/>
              <a:gd name="connsiteX13" fmla="*/ 452478 w 730770"/>
              <a:gd name="connsiteY13" fmla="*/ 98056 h 730161"/>
              <a:gd name="connsiteX14" fmla="*/ 439081 w 730770"/>
              <a:gd name="connsiteY14" fmla="*/ 79787 h 730161"/>
              <a:gd name="connsiteX15" fmla="*/ 439081 w 730770"/>
              <a:gd name="connsiteY15" fmla="*/ 19498 h 730161"/>
              <a:gd name="connsiteX16" fmla="*/ 418984 w 730770"/>
              <a:gd name="connsiteY16" fmla="*/ 11 h 730161"/>
              <a:gd name="connsiteX17" fmla="*/ 311805 w 730770"/>
              <a:gd name="connsiteY17" fmla="*/ 11 h 730161"/>
              <a:gd name="connsiteX18" fmla="*/ 292318 w 730770"/>
              <a:gd name="connsiteY18" fmla="*/ 19498 h 730161"/>
              <a:gd name="connsiteX19" fmla="*/ 292318 w 730770"/>
              <a:gd name="connsiteY19" fmla="*/ 79178 h 730161"/>
              <a:gd name="connsiteX20" fmla="*/ 278920 w 730770"/>
              <a:gd name="connsiteY20" fmla="*/ 97448 h 730161"/>
              <a:gd name="connsiteX21" fmla="*/ 236900 w 730770"/>
              <a:gd name="connsiteY21" fmla="*/ 114498 h 730161"/>
              <a:gd name="connsiteX22" fmla="*/ 214369 w 730770"/>
              <a:gd name="connsiteY22" fmla="*/ 110844 h 730161"/>
              <a:gd name="connsiteX23" fmla="*/ 171741 w 730770"/>
              <a:gd name="connsiteY23" fmla="*/ 68216 h 730161"/>
              <a:gd name="connsiteX24" fmla="*/ 144336 w 730770"/>
              <a:gd name="connsiteY24" fmla="*/ 68216 h 730161"/>
              <a:gd name="connsiteX25" fmla="*/ 69432 w 730770"/>
              <a:gd name="connsiteY25" fmla="*/ 144947 h 730161"/>
              <a:gd name="connsiteX26" fmla="*/ 69432 w 730770"/>
              <a:gd name="connsiteY26" fmla="*/ 172351 h 730161"/>
              <a:gd name="connsiteX27" fmla="*/ 112061 w 730770"/>
              <a:gd name="connsiteY27" fmla="*/ 214979 h 730161"/>
              <a:gd name="connsiteX28" fmla="*/ 115714 w 730770"/>
              <a:gd name="connsiteY28" fmla="*/ 237512 h 730161"/>
              <a:gd name="connsiteX29" fmla="*/ 98663 w 730770"/>
              <a:gd name="connsiteY29" fmla="*/ 279530 h 730161"/>
              <a:gd name="connsiteX30" fmla="*/ 80394 w 730770"/>
              <a:gd name="connsiteY30" fmla="*/ 292928 h 730161"/>
              <a:gd name="connsiteX31" fmla="*/ 19496 w 730770"/>
              <a:gd name="connsiteY31" fmla="*/ 292928 h 730161"/>
              <a:gd name="connsiteX32" fmla="*/ 9 w 730770"/>
              <a:gd name="connsiteY32" fmla="*/ 311807 h 730161"/>
              <a:gd name="connsiteX33" fmla="*/ 9 w 730770"/>
              <a:gd name="connsiteY33" fmla="*/ 418986 h 730161"/>
              <a:gd name="connsiteX34" fmla="*/ 19496 w 730770"/>
              <a:gd name="connsiteY34" fmla="*/ 438473 h 730161"/>
              <a:gd name="connsiteX35" fmla="*/ 79176 w 730770"/>
              <a:gd name="connsiteY35" fmla="*/ 438473 h 730161"/>
              <a:gd name="connsiteX36" fmla="*/ 97446 w 730770"/>
              <a:gd name="connsiteY36" fmla="*/ 451871 h 730161"/>
              <a:gd name="connsiteX37" fmla="*/ 114496 w 730770"/>
              <a:gd name="connsiteY37" fmla="*/ 493890 h 730161"/>
              <a:gd name="connsiteX38" fmla="*/ 110842 w 730770"/>
              <a:gd name="connsiteY38" fmla="*/ 516422 h 730161"/>
              <a:gd name="connsiteX39" fmla="*/ 68214 w 730770"/>
              <a:gd name="connsiteY39" fmla="*/ 559050 h 730161"/>
              <a:gd name="connsiteX40" fmla="*/ 68214 w 730770"/>
              <a:gd name="connsiteY40" fmla="*/ 586454 h 730161"/>
              <a:gd name="connsiteX41" fmla="*/ 143727 w 730770"/>
              <a:gd name="connsiteY41" fmla="*/ 661968 h 730161"/>
              <a:gd name="connsiteX42" fmla="*/ 171131 w 730770"/>
              <a:gd name="connsiteY42" fmla="*/ 661968 h 730161"/>
              <a:gd name="connsiteX43" fmla="*/ 213759 w 730770"/>
              <a:gd name="connsiteY43" fmla="*/ 619339 h 730161"/>
              <a:gd name="connsiteX44" fmla="*/ 236291 w 730770"/>
              <a:gd name="connsiteY44" fmla="*/ 615685 h 730161"/>
              <a:gd name="connsiteX45" fmla="*/ 278311 w 730770"/>
              <a:gd name="connsiteY45" fmla="*/ 632736 h 730161"/>
              <a:gd name="connsiteX46" fmla="*/ 291708 w 730770"/>
              <a:gd name="connsiteY46" fmla="*/ 651005 h 730161"/>
              <a:gd name="connsiteX47" fmla="*/ 291708 w 730770"/>
              <a:gd name="connsiteY47" fmla="*/ 710685 h 730161"/>
              <a:gd name="connsiteX48" fmla="*/ 311195 w 730770"/>
              <a:gd name="connsiteY48" fmla="*/ 730172 h 730161"/>
              <a:gd name="connsiteX49" fmla="*/ 418375 w 730770"/>
              <a:gd name="connsiteY49" fmla="*/ 730172 h 730161"/>
              <a:gd name="connsiteX50" fmla="*/ 437862 w 730770"/>
              <a:gd name="connsiteY50" fmla="*/ 710685 h 730161"/>
              <a:gd name="connsiteX51" fmla="*/ 437862 w 730770"/>
              <a:gd name="connsiteY51" fmla="*/ 651615 h 730161"/>
              <a:gd name="connsiteX52" fmla="*/ 451260 w 730770"/>
              <a:gd name="connsiteY52" fmla="*/ 633345 h 730161"/>
              <a:gd name="connsiteX53" fmla="*/ 493279 w 730770"/>
              <a:gd name="connsiteY53" fmla="*/ 616294 h 730161"/>
              <a:gd name="connsiteX54" fmla="*/ 515811 w 730770"/>
              <a:gd name="connsiteY54" fmla="*/ 619948 h 730161"/>
              <a:gd name="connsiteX55" fmla="*/ 558439 w 730770"/>
              <a:gd name="connsiteY55" fmla="*/ 662576 h 730161"/>
              <a:gd name="connsiteX56" fmla="*/ 585844 w 730770"/>
              <a:gd name="connsiteY56" fmla="*/ 662576 h 730161"/>
              <a:gd name="connsiteX57" fmla="*/ 661356 w 730770"/>
              <a:gd name="connsiteY57" fmla="*/ 587063 h 730161"/>
              <a:gd name="connsiteX58" fmla="*/ 661356 w 730770"/>
              <a:gd name="connsiteY58" fmla="*/ 559660 h 730161"/>
              <a:gd name="connsiteX59" fmla="*/ 618728 w 730770"/>
              <a:gd name="connsiteY59" fmla="*/ 517031 h 730161"/>
              <a:gd name="connsiteX60" fmla="*/ 615074 w 730770"/>
              <a:gd name="connsiteY60" fmla="*/ 494499 h 730161"/>
              <a:gd name="connsiteX61" fmla="*/ 632126 w 730770"/>
              <a:gd name="connsiteY61" fmla="*/ 452480 h 730161"/>
              <a:gd name="connsiteX62" fmla="*/ 650395 w 730770"/>
              <a:gd name="connsiteY62" fmla="*/ 439083 h 730161"/>
              <a:gd name="connsiteX63" fmla="*/ 710074 w 730770"/>
              <a:gd name="connsiteY63" fmla="*/ 439083 h 730161"/>
              <a:gd name="connsiteX64" fmla="*/ 730780 w 730770"/>
              <a:gd name="connsiteY64" fmla="*/ 418986 h 730161"/>
              <a:gd name="connsiteX65" fmla="*/ 730780 w 730770"/>
              <a:gd name="connsiteY65" fmla="*/ 418986 h 730161"/>
              <a:gd name="connsiteX66" fmla="*/ 730780 w 730770"/>
              <a:gd name="connsiteY66" fmla="*/ 418986 h 730161"/>
              <a:gd name="connsiteX67" fmla="*/ 365394 w 730770"/>
              <a:gd name="connsiteY67" fmla="*/ 537127 h 730161"/>
              <a:gd name="connsiteX68" fmla="*/ 193663 w 730770"/>
              <a:gd name="connsiteY68" fmla="*/ 365396 h 730161"/>
              <a:gd name="connsiteX69" fmla="*/ 365394 w 730770"/>
              <a:gd name="connsiteY69" fmla="*/ 193665 h 730161"/>
              <a:gd name="connsiteX70" fmla="*/ 537125 w 730770"/>
              <a:gd name="connsiteY70" fmla="*/ 365396 h 730161"/>
              <a:gd name="connsiteX71" fmla="*/ 365394 w 730770"/>
              <a:gd name="connsiteY71" fmla="*/ 537127 h 730161"/>
              <a:gd name="connsiteX72" fmla="*/ 365394 w 730770"/>
              <a:gd name="connsiteY72" fmla="*/ 537127 h 730161"/>
              <a:gd name="connsiteX73" fmla="*/ 365394 w 730770"/>
              <a:gd name="connsiteY73" fmla="*/ 537127 h 73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730770" h="730161">
                <a:moveTo>
                  <a:pt x="730780" y="418986"/>
                </a:moveTo>
                <a:lnTo>
                  <a:pt x="730780" y="311807"/>
                </a:lnTo>
                <a:cubicBezTo>
                  <a:pt x="730780" y="300844"/>
                  <a:pt x="722254" y="292320"/>
                  <a:pt x="711293" y="292320"/>
                </a:cubicBezTo>
                <a:lnTo>
                  <a:pt x="651613" y="292320"/>
                </a:lnTo>
                <a:cubicBezTo>
                  <a:pt x="643087" y="292320"/>
                  <a:pt x="635780" y="286839"/>
                  <a:pt x="633343" y="278922"/>
                </a:cubicBezTo>
                <a:cubicBezTo>
                  <a:pt x="628472" y="264306"/>
                  <a:pt x="622991" y="250300"/>
                  <a:pt x="616292" y="236902"/>
                </a:cubicBezTo>
                <a:cubicBezTo>
                  <a:pt x="612638" y="229595"/>
                  <a:pt x="613856" y="220460"/>
                  <a:pt x="619946" y="214371"/>
                </a:cubicBezTo>
                <a:lnTo>
                  <a:pt x="662574" y="171743"/>
                </a:lnTo>
                <a:cubicBezTo>
                  <a:pt x="669882" y="164434"/>
                  <a:pt x="669882" y="151646"/>
                  <a:pt x="662574" y="144338"/>
                </a:cubicBezTo>
                <a:lnTo>
                  <a:pt x="587061" y="68825"/>
                </a:lnTo>
                <a:cubicBezTo>
                  <a:pt x="579753" y="61518"/>
                  <a:pt x="566965" y="61518"/>
                  <a:pt x="559658" y="68825"/>
                </a:cubicBezTo>
                <a:lnTo>
                  <a:pt x="517029" y="111453"/>
                </a:lnTo>
                <a:cubicBezTo>
                  <a:pt x="510939" y="117543"/>
                  <a:pt x="501805" y="118762"/>
                  <a:pt x="494497" y="115108"/>
                </a:cubicBezTo>
                <a:cubicBezTo>
                  <a:pt x="481099" y="108409"/>
                  <a:pt x="467093" y="102319"/>
                  <a:pt x="452478" y="98056"/>
                </a:cubicBezTo>
                <a:cubicBezTo>
                  <a:pt x="444561" y="95620"/>
                  <a:pt x="439081" y="87703"/>
                  <a:pt x="439081" y="79787"/>
                </a:cubicBezTo>
                <a:lnTo>
                  <a:pt x="439081" y="19498"/>
                </a:lnTo>
                <a:cubicBezTo>
                  <a:pt x="438471" y="8537"/>
                  <a:pt x="429946" y="11"/>
                  <a:pt x="418984" y="11"/>
                </a:cubicBezTo>
                <a:lnTo>
                  <a:pt x="311805" y="11"/>
                </a:lnTo>
                <a:cubicBezTo>
                  <a:pt x="300842" y="11"/>
                  <a:pt x="292318" y="8537"/>
                  <a:pt x="292318" y="19498"/>
                </a:cubicBezTo>
                <a:lnTo>
                  <a:pt x="292318" y="79178"/>
                </a:lnTo>
                <a:cubicBezTo>
                  <a:pt x="292318" y="87703"/>
                  <a:pt x="286837" y="95011"/>
                  <a:pt x="278920" y="97448"/>
                </a:cubicBezTo>
                <a:cubicBezTo>
                  <a:pt x="264304" y="102319"/>
                  <a:pt x="250298" y="107799"/>
                  <a:pt x="236900" y="114498"/>
                </a:cubicBezTo>
                <a:cubicBezTo>
                  <a:pt x="229593" y="118152"/>
                  <a:pt x="220458" y="116935"/>
                  <a:pt x="214369" y="110844"/>
                </a:cubicBezTo>
                <a:lnTo>
                  <a:pt x="171741" y="68216"/>
                </a:lnTo>
                <a:cubicBezTo>
                  <a:pt x="164432" y="60909"/>
                  <a:pt x="151644" y="60909"/>
                  <a:pt x="144336" y="68216"/>
                </a:cubicBezTo>
                <a:lnTo>
                  <a:pt x="69432" y="144947"/>
                </a:lnTo>
                <a:cubicBezTo>
                  <a:pt x="62125" y="152255"/>
                  <a:pt x="62125" y="165044"/>
                  <a:pt x="69432" y="172351"/>
                </a:cubicBezTo>
                <a:lnTo>
                  <a:pt x="112061" y="214979"/>
                </a:lnTo>
                <a:cubicBezTo>
                  <a:pt x="118150" y="221069"/>
                  <a:pt x="119368" y="230204"/>
                  <a:pt x="115714" y="237512"/>
                </a:cubicBezTo>
                <a:cubicBezTo>
                  <a:pt x="109016" y="250909"/>
                  <a:pt x="102926" y="264915"/>
                  <a:pt x="98663" y="279530"/>
                </a:cubicBezTo>
                <a:cubicBezTo>
                  <a:pt x="96227" y="287447"/>
                  <a:pt x="88310" y="292928"/>
                  <a:pt x="80394" y="292928"/>
                </a:cubicBezTo>
                <a:lnTo>
                  <a:pt x="19496" y="292928"/>
                </a:lnTo>
                <a:cubicBezTo>
                  <a:pt x="8535" y="292320"/>
                  <a:pt x="9" y="300844"/>
                  <a:pt x="9" y="311807"/>
                </a:cubicBezTo>
                <a:lnTo>
                  <a:pt x="9" y="418986"/>
                </a:lnTo>
                <a:cubicBezTo>
                  <a:pt x="9" y="429948"/>
                  <a:pt x="8535" y="438473"/>
                  <a:pt x="19496" y="438473"/>
                </a:cubicBezTo>
                <a:lnTo>
                  <a:pt x="79176" y="438473"/>
                </a:lnTo>
                <a:cubicBezTo>
                  <a:pt x="87701" y="438473"/>
                  <a:pt x="95009" y="443954"/>
                  <a:pt x="97446" y="451871"/>
                </a:cubicBezTo>
                <a:cubicBezTo>
                  <a:pt x="102317" y="466486"/>
                  <a:pt x="107797" y="480493"/>
                  <a:pt x="114496" y="493890"/>
                </a:cubicBezTo>
                <a:cubicBezTo>
                  <a:pt x="118150" y="501198"/>
                  <a:pt x="116933" y="510332"/>
                  <a:pt x="110842" y="516422"/>
                </a:cubicBezTo>
                <a:lnTo>
                  <a:pt x="68214" y="559050"/>
                </a:lnTo>
                <a:cubicBezTo>
                  <a:pt x="60907" y="566359"/>
                  <a:pt x="60907" y="579147"/>
                  <a:pt x="68214" y="586454"/>
                </a:cubicBezTo>
                <a:lnTo>
                  <a:pt x="143727" y="661968"/>
                </a:lnTo>
                <a:cubicBezTo>
                  <a:pt x="151035" y="669275"/>
                  <a:pt x="163823" y="669275"/>
                  <a:pt x="171131" y="661968"/>
                </a:cubicBezTo>
                <a:lnTo>
                  <a:pt x="213759" y="619339"/>
                </a:lnTo>
                <a:cubicBezTo>
                  <a:pt x="219849" y="613249"/>
                  <a:pt x="228984" y="612031"/>
                  <a:pt x="236291" y="615685"/>
                </a:cubicBezTo>
                <a:cubicBezTo>
                  <a:pt x="249689" y="622384"/>
                  <a:pt x="263696" y="628474"/>
                  <a:pt x="278311" y="632736"/>
                </a:cubicBezTo>
                <a:cubicBezTo>
                  <a:pt x="286227" y="635173"/>
                  <a:pt x="291708" y="643089"/>
                  <a:pt x="291708" y="651005"/>
                </a:cubicBezTo>
                <a:lnTo>
                  <a:pt x="291708" y="710685"/>
                </a:lnTo>
                <a:cubicBezTo>
                  <a:pt x="291708" y="721647"/>
                  <a:pt x="300234" y="730172"/>
                  <a:pt x="311195" y="730172"/>
                </a:cubicBezTo>
                <a:lnTo>
                  <a:pt x="418375" y="730172"/>
                </a:lnTo>
                <a:cubicBezTo>
                  <a:pt x="429337" y="730172"/>
                  <a:pt x="437862" y="721647"/>
                  <a:pt x="437862" y="710685"/>
                </a:cubicBezTo>
                <a:lnTo>
                  <a:pt x="437862" y="651615"/>
                </a:lnTo>
                <a:cubicBezTo>
                  <a:pt x="437862" y="643089"/>
                  <a:pt x="443343" y="635782"/>
                  <a:pt x="451260" y="633345"/>
                </a:cubicBezTo>
                <a:cubicBezTo>
                  <a:pt x="465875" y="628474"/>
                  <a:pt x="479882" y="622993"/>
                  <a:pt x="493279" y="616294"/>
                </a:cubicBezTo>
                <a:cubicBezTo>
                  <a:pt x="500586" y="612640"/>
                  <a:pt x="509722" y="613858"/>
                  <a:pt x="515811" y="619948"/>
                </a:cubicBezTo>
                <a:lnTo>
                  <a:pt x="558439" y="662576"/>
                </a:lnTo>
                <a:cubicBezTo>
                  <a:pt x="565747" y="669884"/>
                  <a:pt x="578535" y="669884"/>
                  <a:pt x="585844" y="662576"/>
                </a:cubicBezTo>
                <a:lnTo>
                  <a:pt x="661356" y="587063"/>
                </a:lnTo>
                <a:cubicBezTo>
                  <a:pt x="668664" y="579755"/>
                  <a:pt x="668664" y="566967"/>
                  <a:pt x="661356" y="559660"/>
                </a:cubicBezTo>
                <a:lnTo>
                  <a:pt x="618728" y="517031"/>
                </a:lnTo>
                <a:cubicBezTo>
                  <a:pt x="612638" y="510941"/>
                  <a:pt x="611420" y="501807"/>
                  <a:pt x="615074" y="494499"/>
                </a:cubicBezTo>
                <a:cubicBezTo>
                  <a:pt x="621773" y="481101"/>
                  <a:pt x="627862" y="467095"/>
                  <a:pt x="632126" y="452480"/>
                </a:cubicBezTo>
                <a:cubicBezTo>
                  <a:pt x="634561" y="444563"/>
                  <a:pt x="642478" y="439083"/>
                  <a:pt x="650395" y="439083"/>
                </a:cubicBezTo>
                <a:lnTo>
                  <a:pt x="710074" y="439083"/>
                </a:lnTo>
                <a:cubicBezTo>
                  <a:pt x="722254" y="438473"/>
                  <a:pt x="730780" y="429948"/>
                  <a:pt x="730780" y="418986"/>
                </a:cubicBezTo>
                <a:lnTo>
                  <a:pt x="730780" y="418986"/>
                </a:lnTo>
                <a:lnTo>
                  <a:pt x="730780" y="418986"/>
                </a:lnTo>
                <a:close/>
                <a:moveTo>
                  <a:pt x="365394" y="537127"/>
                </a:moveTo>
                <a:cubicBezTo>
                  <a:pt x="271003" y="537127"/>
                  <a:pt x="193663" y="460397"/>
                  <a:pt x="193663" y="365396"/>
                </a:cubicBezTo>
                <a:cubicBezTo>
                  <a:pt x="193663" y="271005"/>
                  <a:pt x="270394" y="193665"/>
                  <a:pt x="365394" y="193665"/>
                </a:cubicBezTo>
                <a:cubicBezTo>
                  <a:pt x="460395" y="193665"/>
                  <a:pt x="537125" y="271005"/>
                  <a:pt x="537125" y="365396"/>
                </a:cubicBezTo>
                <a:cubicBezTo>
                  <a:pt x="537125" y="459787"/>
                  <a:pt x="459785" y="537127"/>
                  <a:pt x="365394" y="537127"/>
                </a:cubicBezTo>
                <a:lnTo>
                  <a:pt x="365394" y="537127"/>
                </a:lnTo>
                <a:lnTo>
                  <a:pt x="365394" y="537127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D1923D27-71CD-2E22-B8BF-05D7C421C0B5}"/>
              </a:ext>
            </a:extLst>
          </p:cNvPr>
          <p:cNvSpPr/>
          <p:nvPr/>
        </p:nvSpPr>
        <p:spPr>
          <a:xfrm>
            <a:off x="4211467" y="3444591"/>
            <a:ext cx="464322" cy="464322"/>
          </a:xfrm>
          <a:custGeom>
            <a:avLst/>
            <a:gdLst>
              <a:gd name="connsiteX0" fmla="*/ 425074 w 742950"/>
              <a:gd name="connsiteY0" fmla="*/ 742961 h 742950"/>
              <a:gd name="connsiteX1" fmla="*/ 317894 w 742950"/>
              <a:gd name="connsiteY1" fmla="*/ 742961 h 742950"/>
              <a:gd name="connsiteX2" fmla="*/ 292317 w 742950"/>
              <a:gd name="connsiteY2" fmla="*/ 717384 h 742950"/>
              <a:gd name="connsiteX3" fmla="*/ 292317 w 742950"/>
              <a:gd name="connsiteY3" fmla="*/ 657705 h 742950"/>
              <a:gd name="connsiteX4" fmla="*/ 283183 w 742950"/>
              <a:gd name="connsiteY4" fmla="*/ 644916 h 742950"/>
              <a:gd name="connsiteX5" fmla="*/ 240554 w 742950"/>
              <a:gd name="connsiteY5" fmla="*/ 627256 h 742950"/>
              <a:gd name="connsiteX6" fmla="*/ 225330 w 742950"/>
              <a:gd name="connsiteY6" fmla="*/ 629692 h 742950"/>
              <a:gd name="connsiteX7" fmla="*/ 182701 w 742950"/>
              <a:gd name="connsiteY7" fmla="*/ 672320 h 742950"/>
              <a:gd name="connsiteX8" fmla="*/ 164432 w 742950"/>
              <a:gd name="connsiteY8" fmla="*/ 679627 h 742950"/>
              <a:gd name="connsiteX9" fmla="*/ 146163 w 742950"/>
              <a:gd name="connsiteY9" fmla="*/ 672320 h 742950"/>
              <a:gd name="connsiteX10" fmla="*/ 70650 w 742950"/>
              <a:gd name="connsiteY10" fmla="*/ 596807 h 742950"/>
              <a:gd name="connsiteX11" fmla="*/ 63342 w 742950"/>
              <a:gd name="connsiteY11" fmla="*/ 578538 h 742950"/>
              <a:gd name="connsiteX12" fmla="*/ 70650 w 742950"/>
              <a:gd name="connsiteY12" fmla="*/ 560269 h 742950"/>
              <a:gd name="connsiteX13" fmla="*/ 113278 w 742950"/>
              <a:gd name="connsiteY13" fmla="*/ 517640 h 742950"/>
              <a:gd name="connsiteX14" fmla="*/ 115714 w 742950"/>
              <a:gd name="connsiteY14" fmla="*/ 502416 h 742950"/>
              <a:gd name="connsiteX15" fmla="*/ 98054 w 742950"/>
              <a:gd name="connsiteY15" fmla="*/ 459788 h 742950"/>
              <a:gd name="connsiteX16" fmla="*/ 85266 w 742950"/>
              <a:gd name="connsiteY16" fmla="*/ 450653 h 742950"/>
              <a:gd name="connsiteX17" fmla="*/ 25586 w 742950"/>
              <a:gd name="connsiteY17" fmla="*/ 450653 h 742950"/>
              <a:gd name="connsiteX18" fmla="*/ 9 w 742950"/>
              <a:gd name="connsiteY18" fmla="*/ 425076 h 742950"/>
              <a:gd name="connsiteX19" fmla="*/ 9 w 742950"/>
              <a:gd name="connsiteY19" fmla="*/ 317896 h 742950"/>
              <a:gd name="connsiteX20" fmla="*/ 25586 w 742950"/>
              <a:gd name="connsiteY20" fmla="*/ 292319 h 742950"/>
              <a:gd name="connsiteX21" fmla="*/ 85266 w 742950"/>
              <a:gd name="connsiteY21" fmla="*/ 292319 h 742950"/>
              <a:gd name="connsiteX22" fmla="*/ 98054 w 742950"/>
              <a:gd name="connsiteY22" fmla="*/ 283185 h 742950"/>
              <a:gd name="connsiteX23" fmla="*/ 115714 w 742950"/>
              <a:gd name="connsiteY23" fmla="*/ 240556 h 742950"/>
              <a:gd name="connsiteX24" fmla="*/ 113278 w 742950"/>
              <a:gd name="connsiteY24" fmla="*/ 225332 h 742950"/>
              <a:gd name="connsiteX25" fmla="*/ 70650 w 742950"/>
              <a:gd name="connsiteY25" fmla="*/ 182703 h 742950"/>
              <a:gd name="connsiteX26" fmla="*/ 63342 w 742950"/>
              <a:gd name="connsiteY26" fmla="*/ 164434 h 742950"/>
              <a:gd name="connsiteX27" fmla="*/ 70650 w 742950"/>
              <a:gd name="connsiteY27" fmla="*/ 146165 h 742950"/>
              <a:gd name="connsiteX28" fmla="*/ 146163 w 742950"/>
              <a:gd name="connsiteY28" fmla="*/ 70652 h 742950"/>
              <a:gd name="connsiteX29" fmla="*/ 164432 w 742950"/>
              <a:gd name="connsiteY29" fmla="*/ 63344 h 742950"/>
              <a:gd name="connsiteX30" fmla="*/ 182701 w 742950"/>
              <a:gd name="connsiteY30" fmla="*/ 70652 h 742950"/>
              <a:gd name="connsiteX31" fmla="*/ 225330 w 742950"/>
              <a:gd name="connsiteY31" fmla="*/ 113280 h 742950"/>
              <a:gd name="connsiteX32" fmla="*/ 240554 w 742950"/>
              <a:gd name="connsiteY32" fmla="*/ 115716 h 742950"/>
              <a:gd name="connsiteX33" fmla="*/ 283183 w 742950"/>
              <a:gd name="connsiteY33" fmla="*/ 98056 h 742950"/>
              <a:gd name="connsiteX34" fmla="*/ 292317 w 742950"/>
              <a:gd name="connsiteY34" fmla="*/ 85268 h 742950"/>
              <a:gd name="connsiteX35" fmla="*/ 292317 w 742950"/>
              <a:gd name="connsiteY35" fmla="*/ 25588 h 742950"/>
              <a:gd name="connsiteX36" fmla="*/ 317894 w 742950"/>
              <a:gd name="connsiteY36" fmla="*/ 11 h 742950"/>
              <a:gd name="connsiteX37" fmla="*/ 425074 w 742950"/>
              <a:gd name="connsiteY37" fmla="*/ 11 h 742950"/>
              <a:gd name="connsiteX38" fmla="*/ 450651 w 742950"/>
              <a:gd name="connsiteY38" fmla="*/ 25588 h 742950"/>
              <a:gd name="connsiteX39" fmla="*/ 450651 w 742950"/>
              <a:gd name="connsiteY39" fmla="*/ 85268 h 742950"/>
              <a:gd name="connsiteX40" fmla="*/ 459786 w 742950"/>
              <a:gd name="connsiteY40" fmla="*/ 98056 h 742950"/>
              <a:gd name="connsiteX41" fmla="*/ 502414 w 742950"/>
              <a:gd name="connsiteY41" fmla="*/ 115716 h 742950"/>
              <a:gd name="connsiteX42" fmla="*/ 517638 w 742950"/>
              <a:gd name="connsiteY42" fmla="*/ 113280 h 742950"/>
              <a:gd name="connsiteX43" fmla="*/ 560267 w 742950"/>
              <a:gd name="connsiteY43" fmla="*/ 70652 h 742950"/>
              <a:gd name="connsiteX44" fmla="*/ 578536 w 742950"/>
              <a:gd name="connsiteY44" fmla="*/ 63344 h 742950"/>
              <a:gd name="connsiteX45" fmla="*/ 596805 w 742950"/>
              <a:gd name="connsiteY45" fmla="*/ 70652 h 742950"/>
              <a:gd name="connsiteX46" fmla="*/ 672318 w 742950"/>
              <a:gd name="connsiteY46" fmla="*/ 146165 h 742950"/>
              <a:gd name="connsiteX47" fmla="*/ 679625 w 742950"/>
              <a:gd name="connsiteY47" fmla="*/ 164434 h 742950"/>
              <a:gd name="connsiteX48" fmla="*/ 672318 w 742950"/>
              <a:gd name="connsiteY48" fmla="*/ 182703 h 742950"/>
              <a:gd name="connsiteX49" fmla="*/ 629690 w 742950"/>
              <a:gd name="connsiteY49" fmla="*/ 225332 h 742950"/>
              <a:gd name="connsiteX50" fmla="*/ 627254 w 742950"/>
              <a:gd name="connsiteY50" fmla="*/ 240556 h 742950"/>
              <a:gd name="connsiteX51" fmla="*/ 644914 w 742950"/>
              <a:gd name="connsiteY51" fmla="*/ 283185 h 742950"/>
              <a:gd name="connsiteX52" fmla="*/ 657703 w 742950"/>
              <a:gd name="connsiteY52" fmla="*/ 292319 h 742950"/>
              <a:gd name="connsiteX53" fmla="*/ 717382 w 742950"/>
              <a:gd name="connsiteY53" fmla="*/ 292319 h 742950"/>
              <a:gd name="connsiteX54" fmla="*/ 742959 w 742950"/>
              <a:gd name="connsiteY54" fmla="*/ 317896 h 742950"/>
              <a:gd name="connsiteX55" fmla="*/ 742959 w 742950"/>
              <a:gd name="connsiteY55" fmla="*/ 425076 h 742950"/>
              <a:gd name="connsiteX56" fmla="*/ 717382 w 742950"/>
              <a:gd name="connsiteY56" fmla="*/ 450653 h 742950"/>
              <a:gd name="connsiteX57" fmla="*/ 657703 w 742950"/>
              <a:gd name="connsiteY57" fmla="*/ 450653 h 742950"/>
              <a:gd name="connsiteX58" fmla="*/ 644914 w 742950"/>
              <a:gd name="connsiteY58" fmla="*/ 459788 h 742950"/>
              <a:gd name="connsiteX59" fmla="*/ 627254 w 742950"/>
              <a:gd name="connsiteY59" fmla="*/ 502416 h 742950"/>
              <a:gd name="connsiteX60" fmla="*/ 629690 w 742950"/>
              <a:gd name="connsiteY60" fmla="*/ 517640 h 742950"/>
              <a:gd name="connsiteX61" fmla="*/ 672318 w 742950"/>
              <a:gd name="connsiteY61" fmla="*/ 560269 h 742950"/>
              <a:gd name="connsiteX62" fmla="*/ 679625 w 742950"/>
              <a:gd name="connsiteY62" fmla="*/ 578538 h 742950"/>
              <a:gd name="connsiteX63" fmla="*/ 672318 w 742950"/>
              <a:gd name="connsiteY63" fmla="*/ 596807 h 742950"/>
              <a:gd name="connsiteX64" fmla="*/ 596805 w 742950"/>
              <a:gd name="connsiteY64" fmla="*/ 672320 h 742950"/>
              <a:gd name="connsiteX65" fmla="*/ 578536 w 742950"/>
              <a:gd name="connsiteY65" fmla="*/ 679627 h 742950"/>
              <a:gd name="connsiteX66" fmla="*/ 560267 w 742950"/>
              <a:gd name="connsiteY66" fmla="*/ 672320 h 742950"/>
              <a:gd name="connsiteX67" fmla="*/ 517638 w 742950"/>
              <a:gd name="connsiteY67" fmla="*/ 629692 h 742950"/>
              <a:gd name="connsiteX68" fmla="*/ 502414 w 742950"/>
              <a:gd name="connsiteY68" fmla="*/ 627256 h 742950"/>
              <a:gd name="connsiteX69" fmla="*/ 459786 w 742950"/>
              <a:gd name="connsiteY69" fmla="*/ 644916 h 742950"/>
              <a:gd name="connsiteX70" fmla="*/ 450651 w 742950"/>
              <a:gd name="connsiteY70" fmla="*/ 657705 h 742950"/>
              <a:gd name="connsiteX71" fmla="*/ 450651 w 742950"/>
              <a:gd name="connsiteY71" fmla="*/ 717384 h 742950"/>
              <a:gd name="connsiteX72" fmla="*/ 425074 w 742950"/>
              <a:gd name="connsiteY72" fmla="*/ 742961 h 742950"/>
              <a:gd name="connsiteX73" fmla="*/ 425074 w 742950"/>
              <a:gd name="connsiteY73" fmla="*/ 742961 h 742950"/>
              <a:gd name="connsiteX74" fmla="*/ 425074 w 742950"/>
              <a:gd name="connsiteY74" fmla="*/ 742961 h 742950"/>
              <a:gd name="connsiteX75" fmla="*/ 235074 w 742950"/>
              <a:gd name="connsiteY75" fmla="*/ 613250 h 742950"/>
              <a:gd name="connsiteX76" fmla="*/ 246644 w 742950"/>
              <a:gd name="connsiteY76" fmla="*/ 616294 h 742950"/>
              <a:gd name="connsiteX77" fmla="*/ 287445 w 742950"/>
              <a:gd name="connsiteY77" fmla="*/ 633345 h 742950"/>
              <a:gd name="connsiteX78" fmla="*/ 305105 w 742950"/>
              <a:gd name="connsiteY78" fmla="*/ 657705 h 742950"/>
              <a:gd name="connsiteX79" fmla="*/ 305105 w 742950"/>
              <a:gd name="connsiteY79" fmla="*/ 717384 h 742950"/>
              <a:gd name="connsiteX80" fmla="*/ 318503 w 742950"/>
              <a:gd name="connsiteY80" fmla="*/ 730781 h 742950"/>
              <a:gd name="connsiteX81" fmla="*/ 425683 w 742950"/>
              <a:gd name="connsiteY81" fmla="*/ 730781 h 742950"/>
              <a:gd name="connsiteX82" fmla="*/ 439080 w 742950"/>
              <a:gd name="connsiteY82" fmla="*/ 717384 h 742950"/>
              <a:gd name="connsiteX83" fmla="*/ 439080 w 742950"/>
              <a:gd name="connsiteY83" fmla="*/ 657705 h 742950"/>
              <a:gd name="connsiteX84" fmla="*/ 456740 w 742950"/>
              <a:gd name="connsiteY84" fmla="*/ 633345 h 742950"/>
              <a:gd name="connsiteX85" fmla="*/ 497542 w 742950"/>
              <a:gd name="connsiteY85" fmla="*/ 616294 h 742950"/>
              <a:gd name="connsiteX86" fmla="*/ 526773 w 742950"/>
              <a:gd name="connsiteY86" fmla="*/ 621166 h 742950"/>
              <a:gd name="connsiteX87" fmla="*/ 569401 w 742950"/>
              <a:gd name="connsiteY87" fmla="*/ 663794 h 742950"/>
              <a:gd name="connsiteX88" fmla="*/ 588280 w 742950"/>
              <a:gd name="connsiteY88" fmla="*/ 663794 h 742950"/>
              <a:gd name="connsiteX89" fmla="*/ 663792 w 742950"/>
              <a:gd name="connsiteY89" fmla="*/ 588282 h 742950"/>
              <a:gd name="connsiteX90" fmla="*/ 667446 w 742950"/>
              <a:gd name="connsiteY90" fmla="*/ 578538 h 742950"/>
              <a:gd name="connsiteX91" fmla="*/ 663792 w 742950"/>
              <a:gd name="connsiteY91" fmla="*/ 568795 h 742950"/>
              <a:gd name="connsiteX92" fmla="*/ 621164 w 742950"/>
              <a:gd name="connsiteY92" fmla="*/ 526165 h 742950"/>
              <a:gd name="connsiteX93" fmla="*/ 616292 w 742950"/>
              <a:gd name="connsiteY93" fmla="*/ 496935 h 742950"/>
              <a:gd name="connsiteX94" fmla="*/ 633343 w 742950"/>
              <a:gd name="connsiteY94" fmla="*/ 456134 h 742950"/>
              <a:gd name="connsiteX95" fmla="*/ 657703 w 742950"/>
              <a:gd name="connsiteY95" fmla="*/ 438473 h 742950"/>
              <a:gd name="connsiteX96" fmla="*/ 717382 w 742950"/>
              <a:gd name="connsiteY96" fmla="*/ 438473 h 742950"/>
              <a:gd name="connsiteX97" fmla="*/ 730779 w 742950"/>
              <a:gd name="connsiteY97" fmla="*/ 425076 h 742950"/>
              <a:gd name="connsiteX98" fmla="*/ 730779 w 742950"/>
              <a:gd name="connsiteY98" fmla="*/ 317896 h 742950"/>
              <a:gd name="connsiteX99" fmla="*/ 717382 w 742950"/>
              <a:gd name="connsiteY99" fmla="*/ 304499 h 742950"/>
              <a:gd name="connsiteX100" fmla="*/ 657703 w 742950"/>
              <a:gd name="connsiteY100" fmla="*/ 304499 h 742950"/>
              <a:gd name="connsiteX101" fmla="*/ 633343 w 742950"/>
              <a:gd name="connsiteY101" fmla="*/ 286838 h 742950"/>
              <a:gd name="connsiteX102" fmla="*/ 616292 w 742950"/>
              <a:gd name="connsiteY102" fmla="*/ 246037 h 742950"/>
              <a:gd name="connsiteX103" fmla="*/ 621164 w 742950"/>
              <a:gd name="connsiteY103" fmla="*/ 216807 h 742950"/>
              <a:gd name="connsiteX104" fmla="*/ 663792 w 742950"/>
              <a:gd name="connsiteY104" fmla="*/ 174178 h 742950"/>
              <a:gd name="connsiteX105" fmla="*/ 663792 w 742950"/>
              <a:gd name="connsiteY105" fmla="*/ 155300 h 742950"/>
              <a:gd name="connsiteX106" fmla="*/ 587670 w 742950"/>
              <a:gd name="connsiteY106" fmla="*/ 79787 h 742950"/>
              <a:gd name="connsiteX107" fmla="*/ 568793 w 742950"/>
              <a:gd name="connsiteY107" fmla="*/ 79787 h 742950"/>
              <a:gd name="connsiteX108" fmla="*/ 526163 w 742950"/>
              <a:gd name="connsiteY108" fmla="*/ 122415 h 742950"/>
              <a:gd name="connsiteX109" fmla="*/ 496933 w 742950"/>
              <a:gd name="connsiteY109" fmla="*/ 127287 h 742950"/>
              <a:gd name="connsiteX110" fmla="*/ 456132 w 742950"/>
              <a:gd name="connsiteY110" fmla="*/ 110235 h 742950"/>
              <a:gd name="connsiteX111" fmla="*/ 438471 w 742950"/>
              <a:gd name="connsiteY111" fmla="*/ 85876 h 742950"/>
              <a:gd name="connsiteX112" fmla="*/ 438471 w 742950"/>
              <a:gd name="connsiteY112" fmla="*/ 25588 h 742950"/>
              <a:gd name="connsiteX113" fmla="*/ 425074 w 742950"/>
              <a:gd name="connsiteY113" fmla="*/ 12191 h 742950"/>
              <a:gd name="connsiteX114" fmla="*/ 317894 w 742950"/>
              <a:gd name="connsiteY114" fmla="*/ 12191 h 742950"/>
              <a:gd name="connsiteX115" fmla="*/ 304497 w 742950"/>
              <a:gd name="connsiteY115" fmla="*/ 25588 h 742950"/>
              <a:gd name="connsiteX116" fmla="*/ 304497 w 742950"/>
              <a:gd name="connsiteY116" fmla="*/ 85268 h 742950"/>
              <a:gd name="connsiteX117" fmla="*/ 286836 w 742950"/>
              <a:gd name="connsiteY117" fmla="*/ 109627 h 742950"/>
              <a:gd name="connsiteX118" fmla="*/ 246035 w 742950"/>
              <a:gd name="connsiteY118" fmla="*/ 126678 h 742950"/>
              <a:gd name="connsiteX119" fmla="*/ 216805 w 742950"/>
              <a:gd name="connsiteY119" fmla="*/ 121806 h 742950"/>
              <a:gd name="connsiteX120" fmla="*/ 174176 w 742950"/>
              <a:gd name="connsiteY120" fmla="*/ 79178 h 742950"/>
              <a:gd name="connsiteX121" fmla="*/ 155298 w 742950"/>
              <a:gd name="connsiteY121" fmla="*/ 79178 h 742950"/>
              <a:gd name="connsiteX122" fmla="*/ 79785 w 742950"/>
              <a:gd name="connsiteY122" fmla="*/ 155300 h 742950"/>
              <a:gd name="connsiteX123" fmla="*/ 79785 w 742950"/>
              <a:gd name="connsiteY123" fmla="*/ 174178 h 742950"/>
              <a:gd name="connsiteX124" fmla="*/ 122413 w 742950"/>
              <a:gd name="connsiteY124" fmla="*/ 216807 h 742950"/>
              <a:gd name="connsiteX125" fmla="*/ 127285 w 742950"/>
              <a:gd name="connsiteY125" fmla="*/ 246037 h 742950"/>
              <a:gd name="connsiteX126" fmla="*/ 110233 w 742950"/>
              <a:gd name="connsiteY126" fmla="*/ 286838 h 742950"/>
              <a:gd name="connsiteX127" fmla="*/ 85874 w 742950"/>
              <a:gd name="connsiteY127" fmla="*/ 304499 h 742950"/>
              <a:gd name="connsiteX128" fmla="*/ 25586 w 742950"/>
              <a:gd name="connsiteY128" fmla="*/ 304499 h 742950"/>
              <a:gd name="connsiteX129" fmla="*/ 12189 w 742950"/>
              <a:gd name="connsiteY129" fmla="*/ 317896 h 742950"/>
              <a:gd name="connsiteX130" fmla="*/ 12189 w 742950"/>
              <a:gd name="connsiteY130" fmla="*/ 425076 h 742950"/>
              <a:gd name="connsiteX131" fmla="*/ 25586 w 742950"/>
              <a:gd name="connsiteY131" fmla="*/ 438473 h 742950"/>
              <a:gd name="connsiteX132" fmla="*/ 85266 w 742950"/>
              <a:gd name="connsiteY132" fmla="*/ 438473 h 742950"/>
              <a:gd name="connsiteX133" fmla="*/ 109625 w 742950"/>
              <a:gd name="connsiteY133" fmla="*/ 456134 h 742950"/>
              <a:gd name="connsiteX134" fmla="*/ 126676 w 742950"/>
              <a:gd name="connsiteY134" fmla="*/ 496935 h 742950"/>
              <a:gd name="connsiteX135" fmla="*/ 121804 w 742950"/>
              <a:gd name="connsiteY135" fmla="*/ 526165 h 742950"/>
              <a:gd name="connsiteX136" fmla="*/ 79176 w 742950"/>
              <a:gd name="connsiteY136" fmla="*/ 568795 h 742950"/>
              <a:gd name="connsiteX137" fmla="*/ 75522 w 742950"/>
              <a:gd name="connsiteY137" fmla="*/ 578538 h 742950"/>
              <a:gd name="connsiteX138" fmla="*/ 79176 w 742950"/>
              <a:gd name="connsiteY138" fmla="*/ 588282 h 742950"/>
              <a:gd name="connsiteX139" fmla="*/ 154688 w 742950"/>
              <a:gd name="connsiteY139" fmla="*/ 663794 h 742950"/>
              <a:gd name="connsiteX140" fmla="*/ 173567 w 742950"/>
              <a:gd name="connsiteY140" fmla="*/ 663794 h 742950"/>
              <a:gd name="connsiteX141" fmla="*/ 216195 w 742950"/>
              <a:gd name="connsiteY141" fmla="*/ 621166 h 742950"/>
              <a:gd name="connsiteX142" fmla="*/ 235074 w 742950"/>
              <a:gd name="connsiteY142" fmla="*/ 613250 h 742950"/>
              <a:gd name="connsiteX143" fmla="*/ 235074 w 742950"/>
              <a:gd name="connsiteY143" fmla="*/ 613250 h 742950"/>
              <a:gd name="connsiteX144" fmla="*/ 235074 w 742950"/>
              <a:gd name="connsiteY144" fmla="*/ 613250 h 742950"/>
              <a:gd name="connsiteX145" fmla="*/ 371484 w 742950"/>
              <a:gd name="connsiteY145" fmla="*/ 549307 h 742950"/>
              <a:gd name="connsiteX146" fmla="*/ 193663 w 742950"/>
              <a:gd name="connsiteY146" fmla="*/ 371486 h 742950"/>
              <a:gd name="connsiteX147" fmla="*/ 371484 w 742950"/>
              <a:gd name="connsiteY147" fmla="*/ 193665 h 742950"/>
              <a:gd name="connsiteX148" fmla="*/ 549305 w 742950"/>
              <a:gd name="connsiteY148" fmla="*/ 371486 h 742950"/>
              <a:gd name="connsiteX149" fmla="*/ 371484 w 742950"/>
              <a:gd name="connsiteY149" fmla="*/ 549307 h 742950"/>
              <a:gd name="connsiteX150" fmla="*/ 371484 w 742950"/>
              <a:gd name="connsiteY150" fmla="*/ 549307 h 742950"/>
              <a:gd name="connsiteX151" fmla="*/ 371484 w 742950"/>
              <a:gd name="connsiteY151" fmla="*/ 549307 h 742950"/>
              <a:gd name="connsiteX152" fmla="*/ 371484 w 742950"/>
              <a:gd name="connsiteY152" fmla="*/ 205844 h 742950"/>
              <a:gd name="connsiteX153" fmla="*/ 205842 w 742950"/>
              <a:gd name="connsiteY153" fmla="*/ 371486 h 742950"/>
              <a:gd name="connsiteX154" fmla="*/ 371484 w 742950"/>
              <a:gd name="connsiteY154" fmla="*/ 537128 h 742950"/>
              <a:gd name="connsiteX155" fmla="*/ 537126 w 742950"/>
              <a:gd name="connsiteY155" fmla="*/ 371486 h 742950"/>
              <a:gd name="connsiteX156" fmla="*/ 371484 w 742950"/>
              <a:gd name="connsiteY156" fmla="*/ 205844 h 742950"/>
              <a:gd name="connsiteX157" fmla="*/ 371484 w 742950"/>
              <a:gd name="connsiteY157" fmla="*/ 205844 h 742950"/>
              <a:gd name="connsiteX158" fmla="*/ 371484 w 742950"/>
              <a:gd name="connsiteY158" fmla="*/ 20584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742950" h="742950">
                <a:moveTo>
                  <a:pt x="425074" y="742961"/>
                </a:moveTo>
                <a:lnTo>
                  <a:pt x="317894" y="742961"/>
                </a:lnTo>
                <a:cubicBezTo>
                  <a:pt x="303888" y="742961"/>
                  <a:pt x="292317" y="731390"/>
                  <a:pt x="292317" y="717384"/>
                </a:cubicBezTo>
                <a:lnTo>
                  <a:pt x="292317" y="657705"/>
                </a:lnTo>
                <a:cubicBezTo>
                  <a:pt x="292317" y="651614"/>
                  <a:pt x="288663" y="646743"/>
                  <a:pt x="283183" y="644916"/>
                </a:cubicBezTo>
                <a:cubicBezTo>
                  <a:pt x="268567" y="640044"/>
                  <a:pt x="253952" y="633954"/>
                  <a:pt x="240554" y="627256"/>
                </a:cubicBezTo>
                <a:cubicBezTo>
                  <a:pt x="235682" y="624820"/>
                  <a:pt x="228983" y="626038"/>
                  <a:pt x="225330" y="629692"/>
                </a:cubicBezTo>
                <a:lnTo>
                  <a:pt x="182701" y="672320"/>
                </a:lnTo>
                <a:cubicBezTo>
                  <a:pt x="177830" y="677192"/>
                  <a:pt x="171740" y="679627"/>
                  <a:pt x="164432" y="679627"/>
                </a:cubicBezTo>
                <a:cubicBezTo>
                  <a:pt x="157733" y="679627"/>
                  <a:pt x="151035" y="677192"/>
                  <a:pt x="146163" y="672320"/>
                </a:cubicBezTo>
                <a:lnTo>
                  <a:pt x="70650" y="596807"/>
                </a:lnTo>
                <a:cubicBezTo>
                  <a:pt x="65778" y="591935"/>
                  <a:pt x="63342" y="585845"/>
                  <a:pt x="63342" y="578538"/>
                </a:cubicBezTo>
                <a:cubicBezTo>
                  <a:pt x="63342" y="571839"/>
                  <a:pt x="65778" y="565140"/>
                  <a:pt x="70650" y="560269"/>
                </a:cubicBezTo>
                <a:lnTo>
                  <a:pt x="113278" y="517640"/>
                </a:lnTo>
                <a:cubicBezTo>
                  <a:pt x="117541" y="513377"/>
                  <a:pt x="118150" y="507288"/>
                  <a:pt x="115714" y="502416"/>
                </a:cubicBezTo>
                <a:cubicBezTo>
                  <a:pt x="108406" y="488409"/>
                  <a:pt x="102926" y="474403"/>
                  <a:pt x="98054" y="459788"/>
                </a:cubicBezTo>
                <a:cubicBezTo>
                  <a:pt x="96227" y="454307"/>
                  <a:pt x="91355" y="450653"/>
                  <a:pt x="85266" y="450653"/>
                </a:cubicBezTo>
                <a:lnTo>
                  <a:pt x="25586" y="450653"/>
                </a:lnTo>
                <a:cubicBezTo>
                  <a:pt x="11579" y="450653"/>
                  <a:pt x="9" y="439082"/>
                  <a:pt x="9" y="425076"/>
                </a:cubicBezTo>
                <a:lnTo>
                  <a:pt x="9" y="317896"/>
                </a:lnTo>
                <a:cubicBezTo>
                  <a:pt x="9" y="303890"/>
                  <a:pt x="11579" y="292319"/>
                  <a:pt x="25586" y="292319"/>
                </a:cubicBezTo>
                <a:lnTo>
                  <a:pt x="85266" y="292319"/>
                </a:lnTo>
                <a:cubicBezTo>
                  <a:pt x="91355" y="292319"/>
                  <a:pt x="96227" y="288665"/>
                  <a:pt x="98054" y="283185"/>
                </a:cubicBezTo>
                <a:cubicBezTo>
                  <a:pt x="102926" y="268569"/>
                  <a:pt x="109016" y="253954"/>
                  <a:pt x="115714" y="240556"/>
                </a:cubicBezTo>
                <a:cubicBezTo>
                  <a:pt x="118150" y="235684"/>
                  <a:pt x="117541" y="229595"/>
                  <a:pt x="113278" y="225332"/>
                </a:cubicBezTo>
                <a:lnTo>
                  <a:pt x="70650" y="182703"/>
                </a:lnTo>
                <a:cubicBezTo>
                  <a:pt x="65778" y="177832"/>
                  <a:pt x="63342" y="171742"/>
                  <a:pt x="63342" y="164434"/>
                </a:cubicBezTo>
                <a:cubicBezTo>
                  <a:pt x="63342" y="157127"/>
                  <a:pt x="65778" y="151037"/>
                  <a:pt x="70650" y="146165"/>
                </a:cubicBezTo>
                <a:lnTo>
                  <a:pt x="146163" y="70652"/>
                </a:lnTo>
                <a:cubicBezTo>
                  <a:pt x="151035" y="65780"/>
                  <a:pt x="157125" y="63344"/>
                  <a:pt x="164432" y="63344"/>
                </a:cubicBezTo>
                <a:cubicBezTo>
                  <a:pt x="171131" y="63344"/>
                  <a:pt x="177830" y="65780"/>
                  <a:pt x="182701" y="70652"/>
                </a:cubicBezTo>
                <a:lnTo>
                  <a:pt x="225330" y="113280"/>
                </a:lnTo>
                <a:cubicBezTo>
                  <a:pt x="229593" y="117543"/>
                  <a:pt x="235682" y="118152"/>
                  <a:pt x="240554" y="115716"/>
                </a:cubicBezTo>
                <a:cubicBezTo>
                  <a:pt x="254561" y="108408"/>
                  <a:pt x="268567" y="102928"/>
                  <a:pt x="283183" y="98056"/>
                </a:cubicBezTo>
                <a:cubicBezTo>
                  <a:pt x="288663" y="96229"/>
                  <a:pt x="292317" y="91357"/>
                  <a:pt x="292317" y="85268"/>
                </a:cubicBezTo>
                <a:lnTo>
                  <a:pt x="292317" y="25588"/>
                </a:lnTo>
                <a:cubicBezTo>
                  <a:pt x="292317" y="11581"/>
                  <a:pt x="303888" y="11"/>
                  <a:pt x="317894" y="11"/>
                </a:cubicBezTo>
                <a:lnTo>
                  <a:pt x="425074" y="11"/>
                </a:lnTo>
                <a:cubicBezTo>
                  <a:pt x="439080" y="11"/>
                  <a:pt x="450651" y="11581"/>
                  <a:pt x="450651" y="25588"/>
                </a:cubicBezTo>
                <a:lnTo>
                  <a:pt x="450651" y="85268"/>
                </a:lnTo>
                <a:cubicBezTo>
                  <a:pt x="450651" y="91357"/>
                  <a:pt x="454305" y="96229"/>
                  <a:pt x="459786" y="98056"/>
                </a:cubicBezTo>
                <a:cubicBezTo>
                  <a:pt x="474401" y="102928"/>
                  <a:pt x="489016" y="109018"/>
                  <a:pt x="502414" y="115716"/>
                </a:cubicBezTo>
                <a:cubicBezTo>
                  <a:pt x="507286" y="118152"/>
                  <a:pt x="513985" y="116934"/>
                  <a:pt x="517638" y="113280"/>
                </a:cubicBezTo>
                <a:lnTo>
                  <a:pt x="560267" y="70652"/>
                </a:lnTo>
                <a:cubicBezTo>
                  <a:pt x="565138" y="65780"/>
                  <a:pt x="571228" y="63344"/>
                  <a:pt x="578536" y="63344"/>
                </a:cubicBezTo>
                <a:cubicBezTo>
                  <a:pt x="585235" y="63344"/>
                  <a:pt x="591933" y="65780"/>
                  <a:pt x="596805" y="70652"/>
                </a:cubicBezTo>
                <a:lnTo>
                  <a:pt x="672318" y="146165"/>
                </a:lnTo>
                <a:cubicBezTo>
                  <a:pt x="677190" y="151037"/>
                  <a:pt x="679625" y="157127"/>
                  <a:pt x="679625" y="164434"/>
                </a:cubicBezTo>
                <a:cubicBezTo>
                  <a:pt x="679625" y="171742"/>
                  <a:pt x="677190" y="177832"/>
                  <a:pt x="672318" y="182703"/>
                </a:cubicBezTo>
                <a:lnTo>
                  <a:pt x="629690" y="225332"/>
                </a:lnTo>
                <a:cubicBezTo>
                  <a:pt x="625427" y="229595"/>
                  <a:pt x="624818" y="235684"/>
                  <a:pt x="627254" y="240556"/>
                </a:cubicBezTo>
                <a:cubicBezTo>
                  <a:pt x="634562" y="254563"/>
                  <a:pt x="640042" y="268569"/>
                  <a:pt x="644914" y="283185"/>
                </a:cubicBezTo>
                <a:cubicBezTo>
                  <a:pt x="646741" y="288665"/>
                  <a:pt x="651612" y="292319"/>
                  <a:pt x="657703" y="292319"/>
                </a:cubicBezTo>
                <a:lnTo>
                  <a:pt x="717382" y="292319"/>
                </a:lnTo>
                <a:cubicBezTo>
                  <a:pt x="731388" y="292319"/>
                  <a:pt x="742959" y="303890"/>
                  <a:pt x="742959" y="317896"/>
                </a:cubicBezTo>
                <a:lnTo>
                  <a:pt x="742959" y="425076"/>
                </a:lnTo>
                <a:cubicBezTo>
                  <a:pt x="742959" y="439082"/>
                  <a:pt x="731388" y="450653"/>
                  <a:pt x="717382" y="450653"/>
                </a:cubicBezTo>
                <a:lnTo>
                  <a:pt x="657703" y="450653"/>
                </a:lnTo>
                <a:cubicBezTo>
                  <a:pt x="651612" y="450653"/>
                  <a:pt x="646741" y="454307"/>
                  <a:pt x="644914" y="459788"/>
                </a:cubicBezTo>
                <a:cubicBezTo>
                  <a:pt x="640042" y="474403"/>
                  <a:pt x="633952" y="489018"/>
                  <a:pt x="627254" y="502416"/>
                </a:cubicBezTo>
                <a:cubicBezTo>
                  <a:pt x="624818" y="507288"/>
                  <a:pt x="625427" y="513377"/>
                  <a:pt x="629690" y="517640"/>
                </a:cubicBezTo>
                <a:lnTo>
                  <a:pt x="672318" y="560269"/>
                </a:lnTo>
                <a:cubicBezTo>
                  <a:pt x="677190" y="565140"/>
                  <a:pt x="679625" y="571230"/>
                  <a:pt x="679625" y="578538"/>
                </a:cubicBezTo>
                <a:cubicBezTo>
                  <a:pt x="679625" y="585237"/>
                  <a:pt x="677190" y="591935"/>
                  <a:pt x="672318" y="596807"/>
                </a:cubicBezTo>
                <a:lnTo>
                  <a:pt x="596805" y="672320"/>
                </a:lnTo>
                <a:cubicBezTo>
                  <a:pt x="591933" y="677192"/>
                  <a:pt x="585843" y="679627"/>
                  <a:pt x="578536" y="679627"/>
                </a:cubicBezTo>
                <a:cubicBezTo>
                  <a:pt x="571837" y="679627"/>
                  <a:pt x="565138" y="677192"/>
                  <a:pt x="560267" y="672320"/>
                </a:cubicBezTo>
                <a:lnTo>
                  <a:pt x="517638" y="629692"/>
                </a:lnTo>
                <a:cubicBezTo>
                  <a:pt x="513375" y="625429"/>
                  <a:pt x="507286" y="624820"/>
                  <a:pt x="502414" y="627256"/>
                </a:cubicBezTo>
                <a:cubicBezTo>
                  <a:pt x="488407" y="634564"/>
                  <a:pt x="474401" y="640044"/>
                  <a:pt x="459786" y="644916"/>
                </a:cubicBezTo>
                <a:cubicBezTo>
                  <a:pt x="454305" y="646743"/>
                  <a:pt x="450651" y="651614"/>
                  <a:pt x="450651" y="657705"/>
                </a:cubicBezTo>
                <a:lnTo>
                  <a:pt x="450651" y="717384"/>
                </a:lnTo>
                <a:cubicBezTo>
                  <a:pt x="450651" y="731390"/>
                  <a:pt x="439080" y="742961"/>
                  <a:pt x="425074" y="742961"/>
                </a:cubicBezTo>
                <a:lnTo>
                  <a:pt x="425074" y="742961"/>
                </a:lnTo>
                <a:lnTo>
                  <a:pt x="425074" y="742961"/>
                </a:lnTo>
                <a:close/>
                <a:moveTo>
                  <a:pt x="235074" y="613250"/>
                </a:moveTo>
                <a:cubicBezTo>
                  <a:pt x="238727" y="613250"/>
                  <a:pt x="242990" y="614467"/>
                  <a:pt x="246644" y="616294"/>
                </a:cubicBezTo>
                <a:cubicBezTo>
                  <a:pt x="260042" y="622993"/>
                  <a:pt x="273439" y="628473"/>
                  <a:pt x="287445" y="633345"/>
                </a:cubicBezTo>
                <a:cubicBezTo>
                  <a:pt x="297798" y="636999"/>
                  <a:pt x="305105" y="646743"/>
                  <a:pt x="305105" y="657705"/>
                </a:cubicBezTo>
                <a:lnTo>
                  <a:pt x="305105" y="717384"/>
                </a:lnTo>
                <a:cubicBezTo>
                  <a:pt x="305105" y="724692"/>
                  <a:pt x="311196" y="730781"/>
                  <a:pt x="318503" y="730781"/>
                </a:cubicBezTo>
                <a:lnTo>
                  <a:pt x="425683" y="730781"/>
                </a:lnTo>
                <a:cubicBezTo>
                  <a:pt x="432991" y="730781"/>
                  <a:pt x="439080" y="724692"/>
                  <a:pt x="439080" y="717384"/>
                </a:cubicBezTo>
                <a:lnTo>
                  <a:pt x="439080" y="657705"/>
                </a:lnTo>
                <a:cubicBezTo>
                  <a:pt x="439080" y="646743"/>
                  <a:pt x="446388" y="636999"/>
                  <a:pt x="456740" y="633345"/>
                </a:cubicBezTo>
                <a:cubicBezTo>
                  <a:pt x="470747" y="629083"/>
                  <a:pt x="484753" y="622993"/>
                  <a:pt x="497542" y="616294"/>
                </a:cubicBezTo>
                <a:cubicBezTo>
                  <a:pt x="507286" y="611423"/>
                  <a:pt x="519465" y="613250"/>
                  <a:pt x="526773" y="621166"/>
                </a:cubicBezTo>
                <a:lnTo>
                  <a:pt x="569401" y="663794"/>
                </a:lnTo>
                <a:cubicBezTo>
                  <a:pt x="574273" y="668666"/>
                  <a:pt x="583408" y="668666"/>
                  <a:pt x="588280" y="663794"/>
                </a:cubicBezTo>
                <a:lnTo>
                  <a:pt x="663792" y="588282"/>
                </a:lnTo>
                <a:cubicBezTo>
                  <a:pt x="666228" y="585845"/>
                  <a:pt x="667446" y="582191"/>
                  <a:pt x="667446" y="578538"/>
                </a:cubicBezTo>
                <a:cubicBezTo>
                  <a:pt x="667446" y="574884"/>
                  <a:pt x="666228" y="571839"/>
                  <a:pt x="663792" y="568795"/>
                </a:cubicBezTo>
                <a:lnTo>
                  <a:pt x="621164" y="526165"/>
                </a:lnTo>
                <a:cubicBezTo>
                  <a:pt x="613248" y="518249"/>
                  <a:pt x="611421" y="506678"/>
                  <a:pt x="616292" y="496935"/>
                </a:cubicBezTo>
                <a:cubicBezTo>
                  <a:pt x="622991" y="483537"/>
                  <a:pt x="628471" y="470140"/>
                  <a:pt x="633343" y="456134"/>
                </a:cubicBezTo>
                <a:cubicBezTo>
                  <a:pt x="636997" y="445781"/>
                  <a:pt x="646741" y="438473"/>
                  <a:pt x="657703" y="438473"/>
                </a:cubicBezTo>
                <a:lnTo>
                  <a:pt x="717382" y="438473"/>
                </a:lnTo>
                <a:cubicBezTo>
                  <a:pt x="724690" y="438473"/>
                  <a:pt x="730779" y="432383"/>
                  <a:pt x="730779" y="425076"/>
                </a:cubicBezTo>
                <a:lnTo>
                  <a:pt x="730779" y="317896"/>
                </a:lnTo>
                <a:cubicBezTo>
                  <a:pt x="730779" y="310589"/>
                  <a:pt x="724690" y="304499"/>
                  <a:pt x="717382" y="304499"/>
                </a:cubicBezTo>
                <a:lnTo>
                  <a:pt x="657703" y="304499"/>
                </a:lnTo>
                <a:cubicBezTo>
                  <a:pt x="646741" y="304499"/>
                  <a:pt x="636997" y="297191"/>
                  <a:pt x="633343" y="286838"/>
                </a:cubicBezTo>
                <a:cubicBezTo>
                  <a:pt x="629081" y="272832"/>
                  <a:pt x="622991" y="258825"/>
                  <a:pt x="616292" y="246037"/>
                </a:cubicBezTo>
                <a:cubicBezTo>
                  <a:pt x="611421" y="236294"/>
                  <a:pt x="613248" y="224723"/>
                  <a:pt x="621164" y="216807"/>
                </a:cubicBezTo>
                <a:lnTo>
                  <a:pt x="663792" y="174178"/>
                </a:lnTo>
                <a:cubicBezTo>
                  <a:pt x="669273" y="168697"/>
                  <a:pt x="669273" y="160172"/>
                  <a:pt x="663792" y="155300"/>
                </a:cubicBezTo>
                <a:lnTo>
                  <a:pt x="587670" y="79787"/>
                </a:lnTo>
                <a:cubicBezTo>
                  <a:pt x="582798" y="74915"/>
                  <a:pt x="573664" y="74915"/>
                  <a:pt x="568793" y="79787"/>
                </a:cubicBezTo>
                <a:lnTo>
                  <a:pt x="526163" y="122415"/>
                </a:lnTo>
                <a:cubicBezTo>
                  <a:pt x="518856" y="129722"/>
                  <a:pt x="506068" y="132159"/>
                  <a:pt x="496933" y="127287"/>
                </a:cubicBezTo>
                <a:cubicBezTo>
                  <a:pt x="483535" y="120588"/>
                  <a:pt x="470138" y="115107"/>
                  <a:pt x="456132" y="110235"/>
                </a:cubicBezTo>
                <a:cubicBezTo>
                  <a:pt x="445779" y="106581"/>
                  <a:pt x="438471" y="96838"/>
                  <a:pt x="438471" y="85876"/>
                </a:cubicBezTo>
                <a:lnTo>
                  <a:pt x="438471" y="25588"/>
                </a:lnTo>
                <a:cubicBezTo>
                  <a:pt x="438471" y="18280"/>
                  <a:pt x="432381" y="12191"/>
                  <a:pt x="425074" y="12191"/>
                </a:cubicBezTo>
                <a:lnTo>
                  <a:pt x="317894" y="12191"/>
                </a:lnTo>
                <a:cubicBezTo>
                  <a:pt x="310587" y="12191"/>
                  <a:pt x="304497" y="18280"/>
                  <a:pt x="304497" y="25588"/>
                </a:cubicBezTo>
                <a:lnTo>
                  <a:pt x="304497" y="85268"/>
                </a:lnTo>
                <a:cubicBezTo>
                  <a:pt x="304497" y="96229"/>
                  <a:pt x="297189" y="105973"/>
                  <a:pt x="286836" y="109627"/>
                </a:cubicBezTo>
                <a:cubicBezTo>
                  <a:pt x="272830" y="113889"/>
                  <a:pt x="258823" y="119979"/>
                  <a:pt x="246035" y="126678"/>
                </a:cubicBezTo>
                <a:cubicBezTo>
                  <a:pt x="236292" y="131549"/>
                  <a:pt x="224112" y="129722"/>
                  <a:pt x="216805" y="121806"/>
                </a:cubicBezTo>
                <a:lnTo>
                  <a:pt x="174176" y="79178"/>
                </a:lnTo>
                <a:cubicBezTo>
                  <a:pt x="169304" y="74306"/>
                  <a:pt x="160170" y="74306"/>
                  <a:pt x="155298" y="79178"/>
                </a:cubicBezTo>
                <a:lnTo>
                  <a:pt x="79785" y="155300"/>
                </a:lnTo>
                <a:cubicBezTo>
                  <a:pt x="74304" y="160781"/>
                  <a:pt x="74304" y="169306"/>
                  <a:pt x="79785" y="174178"/>
                </a:cubicBezTo>
                <a:lnTo>
                  <a:pt x="122413" y="216807"/>
                </a:lnTo>
                <a:cubicBezTo>
                  <a:pt x="130330" y="224723"/>
                  <a:pt x="132157" y="236294"/>
                  <a:pt x="127285" y="246037"/>
                </a:cubicBezTo>
                <a:cubicBezTo>
                  <a:pt x="120586" y="259435"/>
                  <a:pt x="115105" y="272832"/>
                  <a:pt x="110233" y="286838"/>
                </a:cubicBezTo>
                <a:cubicBezTo>
                  <a:pt x="106579" y="297191"/>
                  <a:pt x="96836" y="304499"/>
                  <a:pt x="85874" y="304499"/>
                </a:cubicBezTo>
                <a:lnTo>
                  <a:pt x="25586" y="304499"/>
                </a:lnTo>
                <a:cubicBezTo>
                  <a:pt x="18278" y="304499"/>
                  <a:pt x="12189" y="310589"/>
                  <a:pt x="12189" y="317896"/>
                </a:cubicBezTo>
                <a:lnTo>
                  <a:pt x="12189" y="425076"/>
                </a:lnTo>
                <a:cubicBezTo>
                  <a:pt x="12189" y="432383"/>
                  <a:pt x="18278" y="438473"/>
                  <a:pt x="25586" y="438473"/>
                </a:cubicBezTo>
                <a:lnTo>
                  <a:pt x="85266" y="438473"/>
                </a:lnTo>
                <a:cubicBezTo>
                  <a:pt x="96227" y="438473"/>
                  <a:pt x="105971" y="445781"/>
                  <a:pt x="109625" y="456134"/>
                </a:cubicBezTo>
                <a:cubicBezTo>
                  <a:pt x="113887" y="470140"/>
                  <a:pt x="119977" y="484147"/>
                  <a:pt x="126676" y="496935"/>
                </a:cubicBezTo>
                <a:cubicBezTo>
                  <a:pt x="131547" y="506678"/>
                  <a:pt x="129720" y="518249"/>
                  <a:pt x="121804" y="526165"/>
                </a:cubicBezTo>
                <a:lnTo>
                  <a:pt x="79176" y="568795"/>
                </a:lnTo>
                <a:cubicBezTo>
                  <a:pt x="76740" y="571230"/>
                  <a:pt x="75522" y="574884"/>
                  <a:pt x="75522" y="578538"/>
                </a:cubicBezTo>
                <a:cubicBezTo>
                  <a:pt x="75522" y="582191"/>
                  <a:pt x="76740" y="585237"/>
                  <a:pt x="79176" y="588282"/>
                </a:cubicBezTo>
                <a:lnTo>
                  <a:pt x="154688" y="663794"/>
                </a:lnTo>
                <a:cubicBezTo>
                  <a:pt x="159560" y="668666"/>
                  <a:pt x="168695" y="668666"/>
                  <a:pt x="173567" y="663794"/>
                </a:cubicBezTo>
                <a:lnTo>
                  <a:pt x="216195" y="621166"/>
                </a:lnTo>
                <a:cubicBezTo>
                  <a:pt x="221676" y="616294"/>
                  <a:pt x="228375" y="613250"/>
                  <a:pt x="235074" y="613250"/>
                </a:cubicBezTo>
                <a:lnTo>
                  <a:pt x="235074" y="613250"/>
                </a:lnTo>
                <a:lnTo>
                  <a:pt x="235074" y="613250"/>
                </a:lnTo>
                <a:close/>
                <a:moveTo>
                  <a:pt x="371484" y="549307"/>
                </a:moveTo>
                <a:cubicBezTo>
                  <a:pt x="273439" y="549307"/>
                  <a:pt x="193663" y="469531"/>
                  <a:pt x="193663" y="371486"/>
                </a:cubicBezTo>
                <a:cubicBezTo>
                  <a:pt x="193663" y="273441"/>
                  <a:pt x="273439" y="193665"/>
                  <a:pt x="371484" y="193665"/>
                </a:cubicBezTo>
                <a:cubicBezTo>
                  <a:pt x="469529" y="193665"/>
                  <a:pt x="549305" y="273441"/>
                  <a:pt x="549305" y="371486"/>
                </a:cubicBezTo>
                <a:cubicBezTo>
                  <a:pt x="549305" y="469531"/>
                  <a:pt x="469529" y="549307"/>
                  <a:pt x="371484" y="549307"/>
                </a:cubicBezTo>
                <a:lnTo>
                  <a:pt x="371484" y="549307"/>
                </a:lnTo>
                <a:lnTo>
                  <a:pt x="371484" y="549307"/>
                </a:lnTo>
                <a:close/>
                <a:moveTo>
                  <a:pt x="371484" y="205844"/>
                </a:moveTo>
                <a:cubicBezTo>
                  <a:pt x="280137" y="205844"/>
                  <a:pt x="205842" y="280139"/>
                  <a:pt x="205842" y="371486"/>
                </a:cubicBezTo>
                <a:cubicBezTo>
                  <a:pt x="205842" y="462833"/>
                  <a:pt x="280137" y="537128"/>
                  <a:pt x="371484" y="537128"/>
                </a:cubicBezTo>
                <a:cubicBezTo>
                  <a:pt x="462831" y="537128"/>
                  <a:pt x="537126" y="462833"/>
                  <a:pt x="537126" y="371486"/>
                </a:cubicBezTo>
                <a:cubicBezTo>
                  <a:pt x="537126" y="280139"/>
                  <a:pt x="462831" y="205844"/>
                  <a:pt x="371484" y="205844"/>
                </a:cubicBezTo>
                <a:lnTo>
                  <a:pt x="371484" y="205844"/>
                </a:lnTo>
                <a:lnTo>
                  <a:pt x="371484" y="205844"/>
                </a:lnTo>
                <a:close/>
              </a:path>
            </a:pathLst>
          </a:custGeom>
          <a:solidFill>
            <a:srgbClr val="000000"/>
          </a:solidFill>
          <a:ln w="6350" cap="flat">
            <a:solidFill>
              <a:schemeClr val="tx1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5F091A5B-CB1D-53DA-6DC5-EEED66619E34}"/>
              </a:ext>
            </a:extLst>
          </p:cNvPr>
          <p:cNvSpPr txBox="1"/>
          <p:nvPr/>
        </p:nvSpPr>
        <p:spPr>
          <a:xfrm>
            <a:off x="9994095" y="2453695"/>
            <a:ext cx="139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Design new &amp; remediate Existing Test Cases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B2F39EA-5054-244E-321B-B3229032D452}"/>
              </a:ext>
            </a:extLst>
          </p:cNvPr>
          <p:cNvSpPr txBox="1"/>
          <p:nvPr/>
        </p:nvSpPr>
        <p:spPr>
          <a:xfrm>
            <a:off x="9994095" y="3302735"/>
            <a:ext cx="139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End to End work flows</a:t>
            </a:r>
            <a:endParaRPr kumimoji="0" lang="en-IN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1CD45D5E-9B95-DE5C-89A5-678805F196A8}"/>
              </a:ext>
            </a:extLst>
          </p:cNvPr>
          <p:cNvSpPr/>
          <p:nvPr/>
        </p:nvSpPr>
        <p:spPr>
          <a:xfrm>
            <a:off x="9512320" y="2643797"/>
            <a:ext cx="253859" cy="253867"/>
          </a:xfrm>
          <a:custGeom>
            <a:avLst/>
            <a:gdLst>
              <a:gd name="connsiteX0" fmla="*/ 101946 w 203897"/>
              <a:gd name="connsiteY0" fmla="*/ 0 h 203908"/>
              <a:gd name="connsiteX1" fmla="*/ 0 w 203897"/>
              <a:gd name="connsiteY1" fmla="*/ 101952 h 203908"/>
              <a:gd name="connsiteX2" fmla="*/ 67818 w 203897"/>
              <a:gd name="connsiteY2" fmla="*/ 197907 h 203908"/>
              <a:gd name="connsiteX3" fmla="*/ 68957 w 203897"/>
              <a:gd name="connsiteY3" fmla="*/ 198324 h 203908"/>
              <a:gd name="connsiteX4" fmla="*/ 101946 w 203897"/>
              <a:gd name="connsiteY4" fmla="*/ 203908 h 203908"/>
              <a:gd name="connsiteX5" fmla="*/ 101952 w 203897"/>
              <a:gd name="connsiteY5" fmla="*/ 203908 h 203908"/>
              <a:gd name="connsiteX6" fmla="*/ 101953 w 203897"/>
              <a:gd name="connsiteY6" fmla="*/ 203908 h 203908"/>
              <a:gd name="connsiteX7" fmla="*/ 101955 w 203897"/>
              <a:gd name="connsiteY7" fmla="*/ 203907 h 203908"/>
              <a:gd name="connsiteX8" fmla="*/ 134933 w 203897"/>
              <a:gd name="connsiteY8" fmla="*/ 198326 h 203908"/>
              <a:gd name="connsiteX9" fmla="*/ 136087 w 203897"/>
              <a:gd name="connsiteY9" fmla="*/ 197903 h 203908"/>
              <a:gd name="connsiteX10" fmla="*/ 203898 w 203897"/>
              <a:gd name="connsiteY10" fmla="*/ 101952 h 203908"/>
              <a:gd name="connsiteX11" fmla="*/ 101946 w 203897"/>
              <a:gd name="connsiteY11" fmla="*/ 0 h 203908"/>
              <a:gd name="connsiteX12" fmla="*/ 109066 w 203897"/>
              <a:gd name="connsiteY12" fmla="*/ 125518 h 203908"/>
              <a:gd name="connsiteX13" fmla="*/ 125800 w 203897"/>
              <a:gd name="connsiteY13" fmla="*/ 125518 h 203908"/>
              <a:gd name="connsiteX14" fmla="*/ 125800 w 203897"/>
              <a:gd name="connsiteY14" fmla="*/ 186299 h 203908"/>
              <a:gd name="connsiteX15" fmla="*/ 109066 w 203897"/>
              <a:gd name="connsiteY15" fmla="*/ 189321 h 203908"/>
              <a:gd name="connsiteX16" fmla="*/ 109066 w 203897"/>
              <a:gd name="connsiteY16" fmla="*/ 125518 h 203908"/>
              <a:gd name="connsiteX17" fmla="*/ 82290 w 203897"/>
              <a:gd name="connsiteY17" fmla="*/ 111292 h 203908"/>
              <a:gd name="connsiteX18" fmla="*/ 101953 w 203897"/>
              <a:gd name="connsiteY18" fmla="*/ 70332 h 203908"/>
              <a:gd name="connsiteX19" fmla="*/ 121609 w 203897"/>
              <a:gd name="connsiteY19" fmla="*/ 111292 h 203908"/>
              <a:gd name="connsiteX20" fmla="*/ 82290 w 203897"/>
              <a:gd name="connsiteY20" fmla="*/ 111292 h 203908"/>
              <a:gd name="connsiteX21" fmla="*/ 78099 w 203897"/>
              <a:gd name="connsiteY21" fmla="*/ 125518 h 203908"/>
              <a:gd name="connsiteX22" fmla="*/ 94839 w 203897"/>
              <a:gd name="connsiteY22" fmla="*/ 125518 h 203908"/>
              <a:gd name="connsiteX23" fmla="*/ 94839 w 203897"/>
              <a:gd name="connsiteY23" fmla="*/ 189321 h 203908"/>
              <a:gd name="connsiteX24" fmla="*/ 78099 w 203897"/>
              <a:gd name="connsiteY24" fmla="*/ 186300 h 203908"/>
              <a:gd name="connsiteX25" fmla="*/ 78099 w 203897"/>
              <a:gd name="connsiteY25" fmla="*/ 125518 h 203908"/>
              <a:gd name="connsiteX26" fmla="*/ 140026 w 203897"/>
              <a:gd name="connsiteY26" fmla="*/ 180863 h 203908"/>
              <a:gd name="connsiteX27" fmla="*/ 140026 w 203897"/>
              <a:gd name="connsiteY27" fmla="*/ 118404 h 203908"/>
              <a:gd name="connsiteX28" fmla="*/ 139356 w 203897"/>
              <a:gd name="connsiteY28" fmla="*/ 115471 h 203908"/>
              <a:gd name="connsiteX29" fmla="*/ 139324 w 203897"/>
              <a:gd name="connsiteY29" fmla="*/ 115328 h 203908"/>
              <a:gd name="connsiteX30" fmla="*/ 108365 w 203897"/>
              <a:gd name="connsiteY30" fmla="*/ 50816 h 203908"/>
              <a:gd name="connsiteX31" fmla="*/ 101953 w 203897"/>
              <a:gd name="connsiteY31" fmla="*/ 46780 h 203908"/>
              <a:gd name="connsiteX32" fmla="*/ 95541 w 203897"/>
              <a:gd name="connsiteY32" fmla="*/ 50816 h 203908"/>
              <a:gd name="connsiteX33" fmla="*/ 64574 w 203897"/>
              <a:gd name="connsiteY33" fmla="*/ 115328 h 203908"/>
              <a:gd name="connsiteX34" fmla="*/ 64541 w 203897"/>
              <a:gd name="connsiteY34" fmla="*/ 115471 h 203908"/>
              <a:gd name="connsiteX35" fmla="*/ 63873 w 203897"/>
              <a:gd name="connsiteY35" fmla="*/ 118404 h 203908"/>
              <a:gd name="connsiteX36" fmla="*/ 63873 w 203897"/>
              <a:gd name="connsiteY36" fmla="*/ 180864 h 203908"/>
              <a:gd name="connsiteX37" fmla="*/ 14227 w 203897"/>
              <a:gd name="connsiteY37" fmla="*/ 101952 h 203908"/>
              <a:gd name="connsiteX38" fmla="*/ 101946 w 203897"/>
              <a:gd name="connsiteY38" fmla="*/ 14227 h 203908"/>
              <a:gd name="connsiteX39" fmla="*/ 189672 w 203897"/>
              <a:gd name="connsiteY39" fmla="*/ 101952 h 203908"/>
              <a:gd name="connsiteX40" fmla="*/ 140026 w 203897"/>
              <a:gd name="connsiteY40" fmla="*/ 180863 h 20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3897" h="203908">
                <a:moveTo>
                  <a:pt x="101946" y="0"/>
                </a:moveTo>
                <a:cubicBezTo>
                  <a:pt x="45735" y="0"/>
                  <a:pt x="0" y="45734"/>
                  <a:pt x="0" y="101952"/>
                </a:cubicBezTo>
                <a:cubicBezTo>
                  <a:pt x="0" y="146187"/>
                  <a:pt x="28366" y="183823"/>
                  <a:pt x="67818" y="197907"/>
                </a:cubicBezTo>
                <a:cubicBezTo>
                  <a:pt x="68182" y="198090"/>
                  <a:pt x="68561" y="198203"/>
                  <a:pt x="68957" y="198324"/>
                </a:cubicBezTo>
                <a:cubicBezTo>
                  <a:pt x="79321" y="201883"/>
                  <a:pt x="90390" y="203908"/>
                  <a:pt x="101946" y="203908"/>
                </a:cubicBezTo>
                <a:cubicBezTo>
                  <a:pt x="101948" y="203908"/>
                  <a:pt x="101950" y="203908"/>
                  <a:pt x="101952" y="203908"/>
                </a:cubicBezTo>
                <a:cubicBezTo>
                  <a:pt x="101952" y="203908"/>
                  <a:pt x="101952" y="203908"/>
                  <a:pt x="101953" y="203908"/>
                </a:cubicBezTo>
                <a:cubicBezTo>
                  <a:pt x="101954" y="203908"/>
                  <a:pt x="101955" y="203907"/>
                  <a:pt x="101955" y="203907"/>
                </a:cubicBezTo>
                <a:cubicBezTo>
                  <a:pt x="113508" y="203906"/>
                  <a:pt x="124573" y="201882"/>
                  <a:pt x="134933" y="198326"/>
                </a:cubicBezTo>
                <a:cubicBezTo>
                  <a:pt x="135334" y="198204"/>
                  <a:pt x="135718" y="198090"/>
                  <a:pt x="136087" y="197903"/>
                </a:cubicBezTo>
                <a:cubicBezTo>
                  <a:pt x="175537" y="183817"/>
                  <a:pt x="203898" y="146184"/>
                  <a:pt x="203898" y="101952"/>
                </a:cubicBezTo>
                <a:cubicBezTo>
                  <a:pt x="203898" y="45734"/>
                  <a:pt x="158164" y="0"/>
                  <a:pt x="101946" y="0"/>
                </a:cubicBezTo>
                <a:close/>
                <a:moveTo>
                  <a:pt x="109066" y="125518"/>
                </a:moveTo>
                <a:lnTo>
                  <a:pt x="125800" y="125518"/>
                </a:lnTo>
                <a:lnTo>
                  <a:pt x="125800" y="186299"/>
                </a:lnTo>
                <a:cubicBezTo>
                  <a:pt x="120408" y="187826"/>
                  <a:pt x="114821" y="188855"/>
                  <a:pt x="109066" y="189321"/>
                </a:cubicBezTo>
                <a:lnTo>
                  <a:pt x="109066" y="125518"/>
                </a:lnTo>
                <a:close/>
                <a:moveTo>
                  <a:pt x="82290" y="111292"/>
                </a:moveTo>
                <a:lnTo>
                  <a:pt x="101953" y="70332"/>
                </a:lnTo>
                <a:lnTo>
                  <a:pt x="121609" y="111292"/>
                </a:lnTo>
                <a:lnTo>
                  <a:pt x="82290" y="111292"/>
                </a:lnTo>
                <a:close/>
                <a:moveTo>
                  <a:pt x="78099" y="125518"/>
                </a:moveTo>
                <a:lnTo>
                  <a:pt x="94839" y="125518"/>
                </a:lnTo>
                <a:lnTo>
                  <a:pt x="94839" y="189321"/>
                </a:lnTo>
                <a:cubicBezTo>
                  <a:pt x="89082" y="188856"/>
                  <a:pt x="83491" y="187828"/>
                  <a:pt x="78099" y="186300"/>
                </a:cubicBezTo>
                <a:lnTo>
                  <a:pt x="78099" y="125518"/>
                </a:lnTo>
                <a:close/>
                <a:moveTo>
                  <a:pt x="140026" y="180863"/>
                </a:moveTo>
                <a:lnTo>
                  <a:pt x="140026" y="118404"/>
                </a:lnTo>
                <a:cubicBezTo>
                  <a:pt x="140026" y="117351"/>
                  <a:pt x="139767" y="116370"/>
                  <a:pt x="139356" y="115471"/>
                </a:cubicBezTo>
                <a:cubicBezTo>
                  <a:pt x="139336" y="115426"/>
                  <a:pt x="139346" y="115373"/>
                  <a:pt x="139324" y="115328"/>
                </a:cubicBezTo>
                <a:lnTo>
                  <a:pt x="108365" y="50816"/>
                </a:lnTo>
                <a:cubicBezTo>
                  <a:pt x="107183" y="48350"/>
                  <a:pt x="104690" y="46780"/>
                  <a:pt x="101953" y="46780"/>
                </a:cubicBezTo>
                <a:cubicBezTo>
                  <a:pt x="99215" y="46780"/>
                  <a:pt x="96723" y="48350"/>
                  <a:pt x="95541" y="50816"/>
                </a:cubicBezTo>
                <a:lnTo>
                  <a:pt x="64574" y="115328"/>
                </a:lnTo>
                <a:cubicBezTo>
                  <a:pt x="64553" y="115373"/>
                  <a:pt x="64562" y="115426"/>
                  <a:pt x="64541" y="115471"/>
                </a:cubicBezTo>
                <a:cubicBezTo>
                  <a:pt x="64131" y="116370"/>
                  <a:pt x="63873" y="117351"/>
                  <a:pt x="63873" y="118404"/>
                </a:cubicBezTo>
                <a:lnTo>
                  <a:pt x="63873" y="180864"/>
                </a:lnTo>
                <a:cubicBezTo>
                  <a:pt x="34548" y="166651"/>
                  <a:pt x="14227" y="136669"/>
                  <a:pt x="14227" y="101952"/>
                </a:cubicBezTo>
                <a:cubicBezTo>
                  <a:pt x="14227" y="53581"/>
                  <a:pt x="53578" y="14227"/>
                  <a:pt x="101946" y="14227"/>
                </a:cubicBezTo>
                <a:cubicBezTo>
                  <a:pt x="150321" y="14227"/>
                  <a:pt x="189672" y="53581"/>
                  <a:pt x="189672" y="101952"/>
                </a:cubicBezTo>
                <a:cubicBezTo>
                  <a:pt x="189672" y="136668"/>
                  <a:pt x="169352" y="166650"/>
                  <a:pt x="140026" y="180863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rgbClr val="F2F2F2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C67A1E1E-5643-30F2-6749-31D7A873DB45}"/>
              </a:ext>
            </a:extLst>
          </p:cNvPr>
          <p:cNvSpPr/>
          <p:nvPr/>
        </p:nvSpPr>
        <p:spPr>
          <a:xfrm>
            <a:off x="9417854" y="3325722"/>
            <a:ext cx="442800" cy="415690"/>
          </a:xfrm>
          <a:custGeom>
            <a:avLst/>
            <a:gdLst>
              <a:gd name="connsiteX0" fmla="*/ 866775 w 933450"/>
              <a:gd name="connsiteY0" fmla="*/ 876300 h 876300"/>
              <a:gd name="connsiteX1" fmla="*/ 66675 w 933450"/>
              <a:gd name="connsiteY1" fmla="*/ 876300 h 876300"/>
              <a:gd name="connsiteX2" fmla="*/ 0 w 933450"/>
              <a:gd name="connsiteY2" fmla="*/ 809625 h 876300"/>
              <a:gd name="connsiteX3" fmla="*/ 0 w 933450"/>
              <a:gd name="connsiteY3" fmla="*/ 66675 h 876300"/>
              <a:gd name="connsiteX4" fmla="*/ 66675 w 933450"/>
              <a:gd name="connsiteY4" fmla="*/ 0 h 876300"/>
              <a:gd name="connsiteX5" fmla="*/ 866775 w 933450"/>
              <a:gd name="connsiteY5" fmla="*/ 0 h 876300"/>
              <a:gd name="connsiteX6" fmla="*/ 933450 w 933450"/>
              <a:gd name="connsiteY6" fmla="*/ 66675 h 876300"/>
              <a:gd name="connsiteX7" fmla="*/ 933450 w 933450"/>
              <a:gd name="connsiteY7" fmla="*/ 809625 h 876300"/>
              <a:gd name="connsiteX8" fmla="*/ 866775 w 933450"/>
              <a:gd name="connsiteY8" fmla="*/ 876300 h 876300"/>
              <a:gd name="connsiteX9" fmla="*/ 66675 w 933450"/>
              <a:gd name="connsiteY9" fmla="*/ 19050 h 876300"/>
              <a:gd name="connsiteX10" fmla="*/ 19050 w 933450"/>
              <a:gd name="connsiteY10" fmla="*/ 66675 h 876300"/>
              <a:gd name="connsiteX11" fmla="*/ 19050 w 933450"/>
              <a:gd name="connsiteY11" fmla="*/ 809625 h 876300"/>
              <a:gd name="connsiteX12" fmla="*/ 66675 w 933450"/>
              <a:gd name="connsiteY12" fmla="*/ 857250 h 876300"/>
              <a:gd name="connsiteX13" fmla="*/ 866775 w 933450"/>
              <a:gd name="connsiteY13" fmla="*/ 857250 h 876300"/>
              <a:gd name="connsiteX14" fmla="*/ 914400 w 933450"/>
              <a:gd name="connsiteY14" fmla="*/ 809625 h 876300"/>
              <a:gd name="connsiteX15" fmla="*/ 914400 w 933450"/>
              <a:gd name="connsiteY15" fmla="*/ 66675 h 876300"/>
              <a:gd name="connsiteX16" fmla="*/ 866775 w 933450"/>
              <a:gd name="connsiteY16" fmla="*/ 190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3450" h="876300">
                <a:moveTo>
                  <a:pt x="866775" y="876300"/>
                </a:moveTo>
                <a:lnTo>
                  <a:pt x="66675" y="876300"/>
                </a:lnTo>
                <a:cubicBezTo>
                  <a:pt x="29851" y="876300"/>
                  <a:pt x="0" y="846449"/>
                  <a:pt x="0" y="809625"/>
                </a:cubicBezTo>
                <a:lnTo>
                  <a:pt x="0" y="66675"/>
                </a:lnTo>
                <a:cubicBezTo>
                  <a:pt x="0" y="29851"/>
                  <a:pt x="29851" y="0"/>
                  <a:pt x="66675" y="0"/>
                </a:cubicBezTo>
                <a:lnTo>
                  <a:pt x="866775" y="0"/>
                </a:lnTo>
                <a:cubicBezTo>
                  <a:pt x="903599" y="0"/>
                  <a:pt x="933450" y="29851"/>
                  <a:pt x="933450" y="66675"/>
                </a:cubicBezTo>
                <a:lnTo>
                  <a:pt x="933450" y="809625"/>
                </a:lnTo>
                <a:cubicBezTo>
                  <a:pt x="933450" y="846449"/>
                  <a:pt x="903599" y="876300"/>
                  <a:pt x="866775" y="876300"/>
                </a:cubicBezTo>
                <a:close/>
                <a:moveTo>
                  <a:pt x="66675" y="19050"/>
                </a:moveTo>
                <a:cubicBezTo>
                  <a:pt x="40373" y="19050"/>
                  <a:pt x="19050" y="40373"/>
                  <a:pt x="19050" y="66675"/>
                </a:cubicBezTo>
                <a:lnTo>
                  <a:pt x="19050" y="809625"/>
                </a:lnTo>
                <a:cubicBezTo>
                  <a:pt x="19050" y="835927"/>
                  <a:pt x="40373" y="857250"/>
                  <a:pt x="66675" y="857250"/>
                </a:cubicBezTo>
                <a:lnTo>
                  <a:pt x="866775" y="857250"/>
                </a:lnTo>
                <a:cubicBezTo>
                  <a:pt x="893077" y="857250"/>
                  <a:pt x="914400" y="835927"/>
                  <a:pt x="914400" y="809625"/>
                </a:cubicBezTo>
                <a:lnTo>
                  <a:pt x="914400" y="66675"/>
                </a:lnTo>
                <a:cubicBezTo>
                  <a:pt x="914400" y="40373"/>
                  <a:pt x="893077" y="19050"/>
                  <a:pt x="866775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1E775596-2162-9DE6-8BFF-B1E31C5D64D4}"/>
              </a:ext>
            </a:extLst>
          </p:cNvPr>
          <p:cNvSpPr/>
          <p:nvPr/>
        </p:nvSpPr>
        <p:spPr>
          <a:xfrm>
            <a:off x="9417854" y="3401043"/>
            <a:ext cx="442800" cy="9037"/>
          </a:xfrm>
          <a:custGeom>
            <a:avLst/>
            <a:gdLst>
              <a:gd name="connsiteX0" fmla="*/ 923925 w 933450"/>
              <a:gd name="connsiteY0" fmla="*/ 19050 h 19050"/>
              <a:gd name="connsiteX1" fmla="*/ 9525 w 933450"/>
              <a:gd name="connsiteY1" fmla="*/ 19050 h 19050"/>
              <a:gd name="connsiteX2" fmla="*/ 0 w 933450"/>
              <a:gd name="connsiteY2" fmla="*/ 9525 h 19050"/>
              <a:gd name="connsiteX3" fmla="*/ 9525 w 933450"/>
              <a:gd name="connsiteY3" fmla="*/ 0 h 19050"/>
              <a:gd name="connsiteX4" fmla="*/ 923925 w 933450"/>
              <a:gd name="connsiteY4" fmla="*/ 0 h 19050"/>
              <a:gd name="connsiteX5" fmla="*/ 933450 w 933450"/>
              <a:gd name="connsiteY5" fmla="*/ 9525 h 19050"/>
              <a:gd name="connsiteX6" fmla="*/ 923925 w 933450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3450" h="19050">
                <a:moveTo>
                  <a:pt x="923925" y="19050"/>
                </a:moveTo>
                <a:lnTo>
                  <a:pt x="9525" y="19050"/>
                </a:lnTo>
                <a:cubicBezTo>
                  <a:pt x="4265" y="19050"/>
                  <a:pt x="0" y="14786"/>
                  <a:pt x="0" y="9525"/>
                </a:cubicBezTo>
                <a:cubicBezTo>
                  <a:pt x="0" y="4264"/>
                  <a:pt x="4265" y="0"/>
                  <a:pt x="9525" y="0"/>
                </a:cubicBezTo>
                <a:lnTo>
                  <a:pt x="923925" y="0"/>
                </a:lnTo>
                <a:cubicBezTo>
                  <a:pt x="929183" y="0"/>
                  <a:pt x="933450" y="4264"/>
                  <a:pt x="933450" y="9525"/>
                </a:cubicBezTo>
                <a:cubicBezTo>
                  <a:pt x="933450" y="14786"/>
                  <a:pt x="929183" y="19050"/>
                  <a:pt x="923925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D4806698-3311-5265-8475-8F7C553B97AB}"/>
              </a:ext>
            </a:extLst>
          </p:cNvPr>
          <p:cNvSpPr/>
          <p:nvPr/>
        </p:nvSpPr>
        <p:spPr>
          <a:xfrm>
            <a:off x="9446094" y="3363360"/>
            <a:ext cx="23360" cy="9037"/>
          </a:xfrm>
          <a:custGeom>
            <a:avLst/>
            <a:gdLst>
              <a:gd name="connsiteX0" fmla="*/ 39719 w 49244"/>
              <a:gd name="connsiteY0" fmla="*/ 19050 h 19050"/>
              <a:gd name="connsiteX1" fmla="*/ 9525 w 49244"/>
              <a:gd name="connsiteY1" fmla="*/ 19050 h 19050"/>
              <a:gd name="connsiteX2" fmla="*/ 0 w 49244"/>
              <a:gd name="connsiteY2" fmla="*/ 9525 h 19050"/>
              <a:gd name="connsiteX3" fmla="*/ 9525 w 49244"/>
              <a:gd name="connsiteY3" fmla="*/ 0 h 19050"/>
              <a:gd name="connsiteX4" fmla="*/ 39719 w 49244"/>
              <a:gd name="connsiteY4" fmla="*/ 0 h 19050"/>
              <a:gd name="connsiteX5" fmla="*/ 49244 w 49244"/>
              <a:gd name="connsiteY5" fmla="*/ 9525 h 19050"/>
              <a:gd name="connsiteX6" fmla="*/ 39719 w 49244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" h="19050">
                <a:moveTo>
                  <a:pt x="39719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9719" y="0"/>
                </a:lnTo>
                <a:cubicBezTo>
                  <a:pt x="44980" y="0"/>
                  <a:pt x="49244" y="4264"/>
                  <a:pt x="49244" y="9525"/>
                </a:cubicBezTo>
                <a:cubicBezTo>
                  <a:pt x="49244" y="14786"/>
                  <a:pt x="44980" y="19050"/>
                  <a:pt x="39719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C9B5382F-825A-0ECC-D538-B8BBAFF7BD20}"/>
              </a:ext>
            </a:extLst>
          </p:cNvPr>
          <p:cNvSpPr/>
          <p:nvPr/>
        </p:nvSpPr>
        <p:spPr>
          <a:xfrm>
            <a:off x="9485268" y="3363360"/>
            <a:ext cx="23314" cy="9037"/>
          </a:xfrm>
          <a:custGeom>
            <a:avLst/>
            <a:gdLst>
              <a:gd name="connsiteX0" fmla="*/ 39624 w 49148"/>
              <a:gd name="connsiteY0" fmla="*/ 19050 h 19050"/>
              <a:gd name="connsiteX1" fmla="*/ 9525 w 49148"/>
              <a:gd name="connsiteY1" fmla="*/ 19050 h 19050"/>
              <a:gd name="connsiteX2" fmla="*/ 0 w 49148"/>
              <a:gd name="connsiteY2" fmla="*/ 9525 h 19050"/>
              <a:gd name="connsiteX3" fmla="*/ 9525 w 49148"/>
              <a:gd name="connsiteY3" fmla="*/ 0 h 19050"/>
              <a:gd name="connsiteX4" fmla="*/ 39624 w 49148"/>
              <a:gd name="connsiteY4" fmla="*/ 0 h 19050"/>
              <a:gd name="connsiteX5" fmla="*/ 49149 w 49148"/>
              <a:gd name="connsiteY5" fmla="*/ 9525 h 19050"/>
              <a:gd name="connsiteX6" fmla="*/ 39624 w 4914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48" h="19050">
                <a:moveTo>
                  <a:pt x="39624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9624" y="0"/>
                </a:lnTo>
                <a:cubicBezTo>
                  <a:pt x="44885" y="0"/>
                  <a:pt x="49149" y="4264"/>
                  <a:pt x="49149" y="9525"/>
                </a:cubicBezTo>
                <a:cubicBezTo>
                  <a:pt x="49149" y="14786"/>
                  <a:pt x="44885" y="19050"/>
                  <a:pt x="39624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573269B6-9D2F-85D2-95A6-99DBB3B45356}"/>
              </a:ext>
            </a:extLst>
          </p:cNvPr>
          <p:cNvSpPr/>
          <p:nvPr/>
        </p:nvSpPr>
        <p:spPr>
          <a:xfrm>
            <a:off x="9524397" y="3363360"/>
            <a:ext cx="23360" cy="9037"/>
          </a:xfrm>
          <a:custGeom>
            <a:avLst/>
            <a:gdLst>
              <a:gd name="connsiteX0" fmla="*/ 39719 w 49244"/>
              <a:gd name="connsiteY0" fmla="*/ 19050 h 19050"/>
              <a:gd name="connsiteX1" fmla="*/ 9525 w 49244"/>
              <a:gd name="connsiteY1" fmla="*/ 19050 h 19050"/>
              <a:gd name="connsiteX2" fmla="*/ 0 w 49244"/>
              <a:gd name="connsiteY2" fmla="*/ 9525 h 19050"/>
              <a:gd name="connsiteX3" fmla="*/ 9525 w 49244"/>
              <a:gd name="connsiteY3" fmla="*/ 0 h 19050"/>
              <a:gd name="connsiteX4" fmla="*/ 39719 w 49244"/>
              <a:gd name="connsiteY4" fmla="*/ 0 h 19050"/>
              <a:gd name="connsiteX5" fmla="*/ 49244 w 49244"/>
              <a:gd name="connsiteY5" fmla="*/ 9525 h 19050"/>
              <a:gd name="connsiteX6" fmla="*/ 39719 w 49244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" h="19050">
                <a:moveTo>
                  <a:pt x="39719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9719" y="0"/>
                </a:lnTo>
                <a:cubicBezTo>
                  <a:pt x="44980" y="0"/>
                  <a:pt x="49244" y="4264"/>
                  <a:pt x="49244" y="9525"/>
                </a:cubicBezTo>
                <a:cubicBezTo>
                  <a:pt x="49244" y="14786"/>
                  <a:pt x="44980" y="19050"/>
                  <a:pt x="39719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19D948F2-5CF1-6BC7-32EC-732D1769515C}"/>
              </a:ext>
            </a:extLst>
          </p:cNvPr>
          <p:cNvSpPr/>
          <p:nvPr/>
        </p:nvSpPr>
        <p:spPr>
          <a:xfrm>
            <a:off x="9661846" y="3363360"/>
            <a:ext cx="169439" cy="9037"/>
          </a:xfrm>
          <a:custGeom>
            <a:avLst/>
            <a:gdLst>
              <a:gd name="connsiteX0" fmla="*/ 347663 w 357187"/>
              <a:gd name="connsiteY0" fmla="*/ 19050 h 19050"/>
              <a:gd name="connsiteX1" fmla="*/ 9525 w 357187"/>
              <a:gd name="connsiteY1" fmla="*/ 19050 h 19050"/>
              <a:gd name="connsiteX2" fmla="*/ 0 w 357187"/>
              <a:gd name="connsiteY2" fmla="*/ 9525 h 19050"/>
              <a:gd name="connsiteX3" fmla="*/ 9525 w 357187"/>
              <a:gd name="connsiteY3" fmla="*/ 0 h 19050"/>
              <a:gd name="connsiteX4" fmla="*/ 347663 w 357187"/>
              <a:gd name="connsiteY4" fmla="*/ 0 h 19050"/>
              <a:gd name="connsiteX5" fmla="*/ 357188 w 357187"/>
              <a:gd name="connsiteY5" fmla="*/ 9525 h 19050"/>
              <a:gd name="connsiteX6" fmla="*/ 347663 w 357187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187" h="19050">
                <a:moveTo>
                  <a:pt x="347663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47663" y="0"/>
                </a:lnTo>
                <a:cubicBezTo>
                  <a:pt x="352923" y="0"/>
                  <a:pt x="357188" y="4264"/>
                  <a:pt x="357188" y="9525"/>
                </a:cubicBezTo>
                <a:cubicBezTo>
                  <a:pt x="357188" y="14786"/>
                  <a:pt x="352923" y="19050"/>
                  <a:pt x="34766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6947B49-B1FC-44EE-3543-F432480EF906}"/>
              </a:ext>
            </a:extLst>
          </p:cNvPr>
          <p:cNvSpPr/>
          <p:nvPr/>
        </p:nvSpPr>
        <p:spPr>
          <a:xfrm>
            <a:off x="9446094" y="3439223"/>
            <a:ext cx="104238" cy="9037"/>
          </a:xfrm>
          <a:custGeom>
            <a:avLst/>
            <a:gdLst>
              <a:gd name="connsiteX0" fmla="*/ 210217 w 219741"/>
              <a:gd name="connsiteY0" fmla="*/ 19050 h 19050"/>
              <a:gd name="connsiteX1" fmla="*/ 9525 w 219741"/>
              <a:gd name="connsiteY1" fmla="*/ 19050 h 19050"/>
              <a:gd name="connsiteX2" fmla="*/ 0 w 219741"/>
              <a:gd name="connsiteY2" fmla="*/ 9525 h 19050"/>
              <a:gd name="connsiteX3" fmla="*/ 9525 w 219741"/>
              <a:gd name="connsiteY3" fmla="*/ 0 h 19050"/>
              <a:gd name="connsiteX4" fmla="*/ 210217 w 219741"/>
              <a:gd name="connsiteY4" fmla="*/ 0 h 19050"/>
              <a:gd name="connsiteX5" fmla="*/ 219742 w 219741"/>
              <a:gd name="connsiteY5" fmla="*/ 9525 h 19050"/>
              <a:gd name="connsiteX6" fmla="*/ 210217 w 219741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741" h="19050">
                <a:moveTo>
                  <a:pt x="210217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210217" y="0"/>
                </a:lnTo>
                <a:cubicBezTo>
                  <a:pt x="215477" y="0"/>
                  <a:pt x="219742" y="4264"/>
                  <a:pt x="219742" y="9525"/>
                </a:cubicBezTo>
                <a:cubicBezTo>
                  <a:pt x="219742" y="14786"/>
                  <a:pt x="215477" y="19050"/>
                  <a:pt x="210217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2893D58F-309B-69C3-9906-C661244BC822}"/>
              </a:ext>
            </a:extLst>
          </p:cNvPr>
          <p:cNvSpPr/>
          <p:nvPr/>
        </p:nvSpPr>
        <p:spPr>
          <a:xfrm>
            <a:off x="9446274" y="3465791"/>
            <a:ext cx="54220" cy="9037"/>
          </a:xfrm>
          <a:custGeom>
            <a:avLst/>
            <a:gdLst>
              <a:gd name="connsiteX0" fmla="*/ 104775 w 114300"/>
              <a:gd name="connsiteY0" fmla="*/ 19050 h 19050"/>
              <a:gd name="connsiteX1" fmla="*/ 9525 w 114300"/>
              <a:gd name="connsiteY1" fmla="*/ 19050 h 19050"/>
              <a:gd name="connsiteX2" fmla="*/ 0 w 114300"/>
              <a:gd name="connsiteY2" fmla="*/ 9525 h 19050"/>
              <a:gd name="connsiteX3" fmla="*/ 9525 w 114300"/>
              <a:gd name="connsiteY3" fmla="*/ 0 h 19050"/>
              <a:gd name="connsiteX4" fmla="*/ 104775 w 114300"/>
              <a:gd name="connsiteY4" fmla="*/ 0 h 19050"/>
              <a:gd name="connsiteX5" fmla="*/ 114300 w 114300"/>
              <a:gd name="connsiteY5" fmla="*/ 9525 h 19050"/>
              <a:gd name="connsiteX6" fmla="*/ 104775 w 114300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" h="19050">
                <a:moveTo>
                  <a:pt x="104775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775" y="0"/>
                </a:lnTo>
                <a:cubicBezTo>
                  <a:pt x="110036" y="0"/>
                  <a:pt x="114300" y="4264"/>
                  <a:pt x="114300" y="9525"/>
                </a:cubicBezTo>
                <a:cubicBezTo>
                  <a:pt x="114300" y="14786"/>
                  <a:pt x="110036" y="19050"/>
                  <a:pt x="104775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1C8552FB-F269-478E-EA53-D5BDD2EE30B1}"/>
              </a:ext>
            </a:extLst>
          </p:cNvPr>
          <p:cNvSpPr/>
          <p:nvPr/>
        </p:nvSpPr>
        <p:spPr>
          <a:xfrm>
            <a:off x="9509351" y="3465791"/>
            <a:ext cx="19971" cy="9037"/>
          </a:xfrm>
          <a:custGeom>
            <a:avLst/>
            <a:gdLst>
              <a:gd name="connsiteX0" fmla="*/ 32576 w 42100"/>
              <a:gd name="connsiteY0" fmla="*/ 19050 h 19050"/>
              <a:gd name="connsiteX1" fmla="*/ 9525 w 42100"/>
              <a:gd name="connsiteY1" fmla="*/ 19050 h 19050"/>
              <a:gd name="connsiteX2" fmla="*/ 0 w 42100"/>
              <a:gd name="connsiteY2" fmla="*/ 9525 h 19050"/>
              <a:gd name="connsiteX3" fmla="*/ 9525 w 42100"/>
              <a:gd name="connsiteY3" fmla="*/ 0 h 19050"/>
              <a:gd name="connsiteX4" fmla="*/ 32576 w 42100"/>
              <a:gd name="connsiteY4" fmla="*/ 0 h 19050"/>
              <a:gd name="connsiteX5" fmla="*/ 42101 w 42100"/>
              <a:gd name="connsiteY5" fmla="*/ 9525 h 19050"/>
              <a:gd name="connsiteX6" fmla="*/ 32576 w 42100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00" h="19050">
                <a:moveTo>
                  <a:pt x="32576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32576" y="0"/>
                </a:lnTo>
                <a:cubicBezTo>
                  <a:pt x="37836" y="0"/>
                  <a:pt x="42101" y="4264"/>
                  <a:pt x="42101" y="9525"/>
                </a:cubicBezTo>
                <a:cubicBezTo>
                  <a:pt x="42101" y="14786"/>
                  <a:pt x="37836" y="19050"/>
                  <a:pt x="32576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FD1FA9E9-F3DC-F7A4-1F7D-142D253D1FCA}"/>
              </a:ext>
            </a:extLst>
          </p:cNvPr>
          <p:cNvSpPr/>
          <p:nvPr/>
        </p:nvSpPr>
        <p:spPr>
          <a:xfrm>
            <a:off x="9503703" y="3562168"/>
            <a:ext cx="271102" cy="59100"/>
          </a:xfrm>
          <a:custGeom>
            <a:avLst/>
            <a:gdLst>
              <a:gd name="connsiteX0" fmla="*/ 561975 w 571500"/>
              <a:gd name="connsiteY0" fmla="*/ 124587 h 124587"/>
              <a:gd name="connsiteX1" fmla="*/ 552450 w 571500"/>
              <a:gd name="connsiteY1" fmla="*/ 115062 h 124587"/>
              <a:gd name="connsiteX2" fmla="*/ 552450 w 571500"/>
              <a:gd name="connsiteY2" fmla="*/ 19050 h 124587"/>
              <a:gd name="connsiteX3" fmla="*/ 19050 w 571500"/>
              <a:gd name="connsiteY3" fmla="*/ 19050 h 124587"/>
              <a:gd name="connsiteX4" fmla="*/ 19050 w 571500"/>
              <a:gd name="connsiteY4" fmla="*/ 115062 h 124587"/>
              <a:gd name="connsiteX5" fmla="*/ 9525 w 571500"/>
              <a:gd name="connsiteY5" fmla="*/ 124587 h 124587"/>
              <a:gd name="connsiteX6" fmla="*/ 0 w 571500"/>
              <a:gd name="connsiteY6" fmla="*/ 115062 h 124587"/>
              <a:gd name="connsiteX7" fmla="*/ 0 w 571500"/>
              <a:gd name="connsiteY7" fmla="*/ 9525 h 124587"/>
              <a:gd name="connsiteX8" fmla="*/ 9525 w 571500"/>
              <a:gd name="connsiteY8" fmla="*/ 0 h 124587"/>
              <a:gd name="connsiteX9" fmla="*/ 561975 w 571500"/>
              <a:gd name="connsiteY9" fmla="*/ 0 h 124587"/>
              <a:gd name="connsiteX10" fmla="*/ 571500 w 571500"/>
              <a:gd name="connsiteY10" fmla="*/ 9525 h 124587"/>
              <a:gd name="connsiteX11" fmla="*/ 571500 w 571500"/>
              <a:gd name="connsiteY11" fmla="*/ 115062 h 124587"/>
              <a:gd name="connsiteX12" fmla="*/ 561975 w 571500"/>
              <a:gd name="connsiteY12" fmla="*/ 124587 h 12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500" h="124587">
                <a:moveTo>
                  <a:pt x="561975" y="124587"/>
                </a:moveTo>
                <a:cubicBezTo>
                  <a:pt x="556714" y="124587"/>
                  <a:pt x="552450" y="120323"/>
                  <a:pt x="552450" y="115062"/>
                </a:cubicBezTo>
                <a:lnTo>
                  <a:pt x="552450" y="19050"/>
                </a:lnTo>
                <a:lnTo>
                  <a:pt x="19050" y="19050"/>
                </a:lnTo>
                <a:lnTo>
                  <a:pt x="19050" y="115062"/>
                </a:lnTo>
                <a:cubicBezTo>
                  <a:pt x="19050" y="120323"/>
                  <a:pt x="14786" y="124587"/>
                  <a:pt x="9525" y="124587"/>
                </a:cubicBezTo>
                <a:cubicBezTo>
                  <a:pt x="4264" y="124587"/>
                  <a:pt x="0" y="120323"/>
                  <a:pt x="0" y="115062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561975" y="0"/>
                </a:lnTo>
                <a:cubicBezTo>
                  <a:pt x="567236" y="0"/>
                  <a:pt x="571500" y="4264"/>
                  <a:pt x="571500" y="9525"/>
                </a:cubicBezTo>
                <a:lnTo>
                  <a:pt x="571500" y="115062"/>
                </a:lnTo>
                <a:cubicBezTo>
                  <a:pt x="571500" y="120323"/>
                  <a:pt x="567236" y="124587"/>
                  <a:pt x="561975" y="124587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039045D5-93C3-50D7-FAA9-6CB6E91F5896}"/>
              </a:ext>
            </a:extLst>
          </p:cNvPr>
          <p:cNvSpPr/>
          <p:nvPr/>
        </p:nvSpPr>
        <p:spPr>
          <a:xfrm>
            <a:off x="9633109" y="3517752"/>
            <a:ext cx="9037" cy="103515"/>
          </a:xfrm>
          <a:custGeom>
            <a:avLst/>
            <a:gdLst>
              <a:gd name="connsiteX0" fmla="*/ 9525 w 19050"/>
              <a:gd name="connsiteY0" fmla="*/ 218218 h 218217"/>
              <a:gd name="connsiteX1" fmla="*/ 0 w 19050"/>
              <a:gd name="connsiteY1" fmla="*/ 208693 h 218217"/>
              <a:gd name="connsiteX2" fmla="*/ 0 w 19050"/>
              <a:gd name="connsiteY2" fmla="*/ 9525 h 218217"/>
              <a:gd name="connsiteX3" fmla="*/ 9525 w 19050"/>
              <a:gd name="connsiteY3" fmla="*/ 0 h 218217"/>
              <a:gd name="connsiteX4" fmla="*/ 19050 w 19050"/>
              <a:gd name="connsiteY4" fmla="*/ 9525 h 218217"/>
              <a:gd name="connsiteX5" fmla="*/ 19050 w 19050"/>
              <a:gd name="connsiteY5" fmla="*/ 208693 h 218217"/>
              <a:gd name="connsiteX6" fmla="*/ 9525 w 19050"/>
              <a:gd name="connsiteY6" fmla="*/ 218218 h 21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50" h="218217">
                <a:moveTo>
                  <a:pt x="9525" y="218218"/>
                </a:moveTo>
                <a:cubicBezTo>
                  <a:pt x="4264" y="218218"/>
                  <a:pt x="0" y="213953"/>
                  <a:pt x="0" y="20869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cubicBezTo>
                  <a:pt x="14786" y="0"/>
                  <a:pt x="19050" y="4264"/>
                  <a:pt x="19050" y="9525"/>
                </a:cubicBezTo>
                <a:lnTo>
                  <a:pt x="19050" y="208693"/>
                </a:lnTo>
                <a:cubicBezTo>
                  <a:pt x="19050" y="213953"/>
                  <a:pt x="14786" y="218218"/>
                  <a:pt x="9525" y="218218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27D12ACE-1977-B137-F000-F666B58501EA}"/>
              </a:ext>
            </a:extLst>
          </p:cNvPr>
          <p:cNvSpPr/>
          <p:nvPr/>
        </p:nvSpPr>
        <p:spPr>
          <a:xfrm>
            <a:off x="9458519" y="3612232"/>
            <a:ext cx="99811" cy="90864"/>
          </a:xfrm>
          <a:custGeom>
            <a:avLst/>
            <a:gdLst>
              <a:gd name="connsiteX0" fmla="*/ 200882 w 210407"/>
              <a:gd name="connsiteY0" fmla="*/ 191548 h 191547"/>
              <a:gd name="connsiteX1" fmla="*/ 9525 w 210407"/>
              <a:gd name="connsiteY1" fmla="*/ 191548 h 191547"/>
              <a:gd name="connsiteX2" fmla="*/ 0 w 210407"/>
              <a:gd name="connsiteY2" fmla="*/ 182023 h 191547"/>
              <a:gd name="connsiteX3" fmla="*/ 0 w 210407"/>
              <a:gd name="connsiteY3" fmla="*/ 9525 h 191547"/>
              <a:gd name="connsiteX4" fmla="*/ 9525 w 210407"/>
              <a:gd name="connsiteY4" fmla="*/ 0 h 191547"/>
              <a:gd name="connsiteX5" fmla="*/ 200882 w 210407"/>
              <a:gd name="connsiteY5" fmla="*/ 0 h 191547"/>
              <a:gd name="connsiteX6" fmla="*/ 210407 w 210407"/>
              <a:gd name="connsiteY6" fmla="*/ 9525 h 191547"/>
              <a:gd name="connsiteX7" fmla="*/ 210407 w 210407"/>
              <a:gd name="connsiteY7" fmla="*/ 182023 h 191547"/>
              <a:gd name="connsiteX8" fmla="*/ 200882 w 210407"/>
              <a:gd name="connsiteY8" fmla="*/ 191548 h 191547"/>
              <a:gd name="connsiteX9" fmla="*/ 19050 w 210407"/>
              <a:gd name="connsiteY9" fmla="*/ 172498 h 191547"/>
              <a:gd name="connsiteX10" fmla="*/ 191357 w 210407"/>
              <a:gd name="connsiteY10" fmla="*/ 172498 h 191547"/>
              <a:gd name="connsiteX11" fmla="*/ 191357 w 210407"/>
              <a:gd name="connsiteY11" fmla="*/ 19050 h 191547"/>
              <a:gd name="connsiteX12" fmla="*/ 19050 w 210407"/>
              <a:gd name="connsiteY12" fmla="*/ 19050 h 1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407" h="191547">
                <a:moveTo>
                  <a:pt x="200882" y="191548"/>
                </a:moveTo>
                <a:lnTo>
                  <a:pt x="9525" y="191548"/>
                </a:lnTo>
                <a:cubicBezTo>
                  <a:pt x="4264" y="191548"/>
                  <a:pt x="0" y="187283"/>
                  <a:pt x="0" y="18202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00882" y="0"/>
                </a:lnTo>
                <a:cubicBezTo>
                  <a:pt x="206143" y="0"/>
                  <a:pt x="210407" y="4264"/>
                  <a:pt x="210407" y="9525"/>
                </a:cubicBezTo>
                <a:lnTo>
                  <a:pt x="210407" y="182023"/>
                </a:lnTo>
                <a:cubicBezTo>
                  <a:pt x="210407" y="187283"/>
                  <a:pt x="206143" y="191548"/>
                  <a:pt x="200882" y="191548"/>
                </a:cubicBezTo>
                <a:close/>
                <a:moveTo>
                  <a:pt x="19050" y="172498"/>
                </a:moveTo>
                <a:lnTo>
                  <a:pt x="191357" y="172498"/>
                </a:lnTo>
                <a:lnTo>
                  <a:pt x="191357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FA32193B-C94F-03FD-DFF9-41FEB6D666CD}"/>
              </a:ext>
            </a:extLst>
          </p:cNvPr>
          <p:cNvSpPr/>
          <p:nvPr/>
        </p:nvSpPr>
        <p:spPr>
          <a:xfrm>
            <a:off x="9588106" y="3612232"/>
            <a:ext cx="99901" cy="90864"/>
          </a:xfrm>
          <a:custGeom>
            <a:avLst/>
            <a:gdLst>
              <a:gd name="connsiteX0" fmla="*/ 201073 w 210597"/>
              <a:gd name="connsiteY0" fmla="*/ 191548 h 191547"/>
              <a:gd name="connsiteX1" fmla="*/ 9525 w 210597"/>
              <a:gd name="connsiteY1" fmla="*/ 191548 h 191547"/>
              <a:gd name="connsiteX2" fmla="*/ 0 w 210597"/>
              <a:gd name="connsiteY2" fmla="*/ 182023 h 191547"/>
              <a:gd name="connsiteX3" fmla="*/ 0 w 210597"/>
              <a:gd name="connsiteY3" fmla="*/ 9525 h 191547"/>
              <a:gd name="connsiteX4" fmla="*/ 9525 w 210597"/>
              <a:gd name="connsiteY4" fmla="*/ 0 h 191547"/>
              <a:gd name="connsiteX5" fmla="*/ 201073 w 210597"/>
              <a:gd name="connsiteY5" fmla="*/ 0 h 191547"/>
              <a:gd name="connsiteX6" fmla="*/ 210598 w 210597"/>
              <a:gd name="connsiteY6" fmla="*/ 9525 h 191547"/>
              <a:gd name="connsiteX7" fmla="*/ 210598 w 210597"/>
              <a:gd name="connsiteY7" fmla="*/ 182023 h 191547"/>
              <a:gd name="connsiteX8" fmla="*/ 201073 w 210597"/>
              <a:gd name="connsiteY8" fmla="*/ 191548 h 191547"/>
              <a:gd name="connsiteX9" fmla="*/ 19050 w 210597"/>
              <a:gd name="connsiteY9" fmla="*/ 172498 h 191547"/>
              <a:gd name="connsiteX10" fmla="*/ 191548 w 210597"/>
              <a:gd name="connsiteY10" fmla="*/ 172498 h 191547"/>
              <a:gd name="connsiteX11" fmla="*/ 191548 w 210597"/>
              <a:gd name="connsiteY11" fmla="*/ 19050 h 191547"/>
              <a:gd name="connsiteX12" fmla="*/ 19050 w 210597"/>
              <a:gd name="connsiteY12" fmla="*/ 19050 h 1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597" h="191547">
                <a:moveTo>
                  <a:pt x="201073" y="191548"/>
                </a:moveTo>
                <a:lnTo>
                  <a:pt x="9525" y="191548"/>
                </a:lnTo>
                <a:cubicBezTo>
                  <a:pt x="4264" y="191548"/>
                  <a:pt x="0" y="187283"/>
                  <a:pt x="0" y="18202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01073" y="0"/>
                </a:lnTo>
                <a:cubicBezTo>
                  <a:pt x="206333" y="0"/>
                  <a:pt x="210598" y="4264"/>
                  <a:pt x="210598" y="9525"/>
                </a:cubicBezTo>
                <a:lnTo>
                  <a:pt x="210598" y="182023"/>
                </a:lnTo>
                <a:cubicBezTo>
                  <a:pt x="210598" y="187283"/>
                  <a:pt x="206333" y="191548"/>
                  <a:pt x="201073" y="191548"/>
                </a:cubicBezTo>
                <a:close/>
                <a:moveTo>
                  <a:pt x="19050" y="172498"/>
                </a:moveTo>
                <a:lnTo>
                  <a:pt x="191548" y="172498"/>
                </a:lnTo>
                <a:lnTo>
                  <a:pt x="191548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A44224E5-A7E3-60B4-9F3C-CC51A37C27A6}"/>
              </a:ext>
            </a:extLst>
          </p:cNvPr>
          <p:cNvSpPr/>
          <p:nvPr/>
        </p:nvSpPr>
        <p:spPr>
          <a:xfrm>
            <a:off x="9720178" y="3612232"/>
            <a:ext cx="99811" cy="90864"/>
          </a:xfrm>
          <a:custGeom>
            <a:avLst/>
            <a:gdLst>
              <a:gd name="connsiteX0" fmla="*/ 200882 w 210407"/>
              <a:gd name="connsiteY0" fmla="*/ 191548 h 191547"/>
              <a:gd name="connsiteX1" fmla="*/ 9525 w 210407"/>
              <a:gd name="connsiteY1" fmla="*/ 191548 h 191547"/>
              <a:gd name="connsiteX2" fmla="*/ 0 w 210407"/>
              <a:gd name="connsiteY2" fmla="*/ 182023 h 191547"/>
              <a:gd name="connsiteX3" fmla="*/ 0 w 210407"/>
              <a:gd name="connsiteY3" fmla="*/ 9525 h 191547"/>
              <a:gd name="connsiteX4" fmla="*/ 9525 w 210407"/>
              <a:gd name="connsiteY4" fmla="*/ 0 h 191547"/>
              <a:gd name="connsiteX5" fmla="*/ 200882 w 210407"/>
              <a:gd name="connsiteY5" fmla="*/ 0 h 191547"/>
              <a:gd name="connsiteX6" fmla="*/ 210407 w 210407"/>
              <a:gd name="connsiteY6" fmla="*/ 9525 h 191547"/>
              <a:gd name="connsiteX7" fmla="*/ 210407 w 210407"/>
              <a:gd name="connsiteY7" fmla="*/ 182023 h 191547"/>
              <a:gd name="connsiteX8" fmla="*/ 200882 w 210407"/>
              <a:gd name="connsiteY8" fmla="*/ 191548 h 191547"/>
              <a:gd name="connsiteX9" fmla="*/ 18859 w 210407"/>
              <a:gd name="connsiteY9" fmla="*/ 172498 h 191547"/>
              <a:gd name="connsiteX10" fmla="*/ 191357 w 210407"/>
              <a:gd name="connsiteY10" fmla="*/ 172498 h 191547"/>
              <a:gd name="connsiteX11" fmla="*/ 191357 w 210407"/>
              <a:gd name="connsiteY11" fmla="*/ 19050 h 191547"/>
              <a:gd name="connsiteX12" fmla="*/ 19050 w 210407"/>
              <a:gd name="connsiteY12" fmla="*/ 19050 h 19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407" h="191547">
                <a:moveTo>
                  <a:pt x="200882" y="191548"/>
                </a:moveTo>
                <a:lnTo>
                  <a:pt x="9525" y="191548"/>
                </a:lnTo>
                <a:cubicBezTo>
                  <a:pt x="4264" y="191548"/>
                  <a:pt x="0" y="187283"/>
                  <a:pt x="0" y="182023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00882" y="0"/>
                </a:lnTo>
                <a:cubicBezTo>
                  <a:pt x="206143" y="0"/>
                  <a:pt x="210407" y="4264"/>
                  <a:pt x="210407" y="9525"/>
                </a:cubicBezTo>
                <a:lnTo>
                  <a:pt x="210407" y="182023"/>
                </a:lnTo>
                <a:cubicBezTo>
                  <a:pt x="210407" y="187283"/>
                  <a:pt x="206143" y="191548"/>
                  <a:pt x="200882" y="191548"/>
                </a:cubicBezTo>
                <a:close/>
                <a:moveTo>
                  <a:pt x="18859" y="172498"/>
                </a:moveTo>
                <a:lnTo>
                  <a:pt x="191357" y="172498"/>
                </a:lnTo>
                <a:lnTo>
                  <a:pt x="191357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DF42E16-53C0-BCE9-2795-E2532240FC3F}"/>
              </a:ext>
            </a:extLst>
          </p:cNvPr>
          <p:cNvSpPr/>
          <p:nvPr/>
        </p:nvSpPr>
        <p:spPr>
          <a:xfrm>
            <a:off x="9743176" y="3639839"/>
            <a:ext cx="53858" cy="9037"/>
          </a:xfrm>
          <a:custGeom>
            <a:avLst/>
            <a:gdLst>
              <a:gd name="connsiteX0" fmla="*/ 104108 w 113537"/>
              <a:gd name="connsiteY0" fmla="*/ 19050 h 19050"/>
              <a:gd name="connsiteX1" fmla="*/ 9525 w 113537"/>
              <a:gd name="connsiteY1" fmla="*/ 19050 h 19050"/>
              <a:gd name="connsiteX2" fmla="*/ 0 w 113537"/>
              <a:gd name="connsiteY2" fmla="*/ 9525 h 19050"/>
              <a:gd name="connsiteX3" fmla="*/ 9525 w 113537"/>
              <a:gd name="connsiteY3" fmla="*/ 0 h 19050"/>
              <a:gd name="connsiteX4" fmla="*/ 104013 w 113537"/>
              <a:gd name="connsiteY4" fmla="*/ 0 h 19050"/>
              <a:gd name="connsiteX5" fmla="*/ 113538 w 113537"/>
              <a:gd name="connsiteY5" fmla="*/ 9525 h 19050"/>
              <a:gd name="connsiteX6" fmla="*/ 104013 w 113537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7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9135B75F-5368-1260-F20F-4B3E537F605F}"/>
              </a:ext>
            </a:extLst>
          </p:cNvPr>
          <p:cNvSpPr/>
          <p:nvPr/>
        </p:nvSpPr>
        <p:spPr>
          <a:xfrm>
            <a:off x="9743176" y="3666452"/>
            <a:ext cx="53858" cy="9037"/>
          </a:xfrm>
          <a:custGeom>
            <a:avLst/>
            <a:gdLst>
              <a:gd name="connsiteX0" fmla="*/ 104108 w 113537"/>
              <a:gd name="connsiteY0" fmla="*/ 19050 h 19050"/>
              <a:gd name="connsiteX1" fmla="*/ 9525 w 113537"/>
              <a:gd name="connsiteY1" fmla="*/ 19050 h 19050"/>
              <a:gd name="connsiteX2" fmla="*/ 0 w 113537"/>
              <a:gd name="connsiteY2" fmla="*/ 9525 h 19050"/>
              <a:gd name="connsiteX3" fmla="*/ 9525 w 113537"/>
              <a:gd name="connsiteY3" fmla="*/ 0 h 19050"/>
              <a:gd name="connsiteX4" fmla="*/ 104013 w 113537"/>
              <a:gd name="connsiteY4" fmla="*/ 0 h 19050"/>
              <a:gd name="connsiteX5" fmla="*/ 113538 w 113537"/>
              <a:gd name="connsiteY5" fmla="*/ 9525 h 19050"/>
              <a:gd name="connsiteX6" fmla="*/ 104013 w 113537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7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7BDB0602-2A58-5E90-B1FA-AA1AA58DFE3D}"/>
              </a:ext>
            </a:extLst>
          </p:cNvPr>
          <p:cNvSpPr/>
          <p:nvPr/>
        </p:nvSpPr>
        <p:spPr>
          <a:xfrm>
            <a:off x="9611150" y="3639839"/>
            <a:ext cx="53859" cy="9037"/>
          </a:xfrm>
          <a:custGeom>
            <a:avLst/>
            <a:gdLst>
              <a:gd name="connsiteX0" fmla="*/ 104013 w 113538"/>
              <a:gd name="connsiteY0" fmla="*/ 19050 h 19050"/>
              <a:gd name="connsiteX1" fmla="*/ 9525 w 113538"/>
              <a:gd name="connsiteY1" fmla="*/ 19050 h 19050"/>
              <a:gd name="connsiteX2" fmla="*/ 0 w 113538"/>
              <a:gd name="connsiteY2" fmla="*/ 9525 h 19050"/>
              <a:gd name="connsiteX3" fmla="*/ 9525 w 113538"/>
              <a:gd name="connsiteY3" fmla="*/ 0 h 19050"/>
              <a:gd name="connsiteX4" fmla="*/ 104013 w 113538"/>
              <a:gd name="connsiteY4" fmla="*/ 0 h 19050"/>
              <a:gd name="connsiteX5" fmla="*/ 113538 w 113538"/>
              <a:gd name="connsiteY5" fmla="*/ 9525 h 19050"/>
              <a:gd name="connsiteX6" fmla="*/ 104013 w 11353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" h="19050">
                <a:moveTo>
                  <a:pt x="104013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B53E92D8-87D9-EB78-C219-7E02B087BE2C}"/>
              </a:ext>
            </a:extLst>
          </p:cNvPr>
          <p:cNvSpPr/>
          <p:nvPr/>
        </p:nvSpPr>
        <p:spPr>
          <a:xfrm>
            <a:off x="9611150" y="3666452"/>
            <a:ext cx="53859" cy="9037"/>
          </a:xfrm>
          <a:custGeom>
            <a:avLst/>
            <a:gdLst>
              <a:gd name="connsiteX0" fmla="*/ 104013 w 113538"/>
              <a:gd name="connsiteY0" fmla="*/ 19050 h 19050"/>
              <a:gd name="connsiteX1" fmla="*/ 9525 w 113538"/>
              <a:gd name="connsiteY1" fmla="*/ 19050 h 19050"/>
              <a:gd name="connsiteX2" fmla="*/ 0 w 113538"/>
              <a:gd name="connsiteY2" fmla="*/ 9525 h 19050"/>
              <a:gd name="connsiteX3" fmla="*/ 9525 w 113538"/>
              <a:gd name="connsiteY3" fmla="*/ 0 h 19050"/>
              <a:gd name="connsiteX4" fmla="*/ 104013 w 113538"/>
              <a:gd name="connsiteY4" fmla="*/ 0 h 19050"/>
              <a:gd name="connsiteX5" fmla="*/ 113538 w 113538"/>
              <a:gd name="connsiteY5" fmla="*/ 9525 h 19050"/>
              <a:gd name="connsiteX6" fmla="*/ 104013 w 11353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538" h="19050">
                <a:moveTo>
                  <a:pt x="104013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013" y="0"/>
                </a:lnTo>
                <a:cubicBezTo>
                  <a:pt x="109274" y="0"/>
                  <a:pt x="113538" y="4264"/>
                  <a:pt x="113538" y="9525"/>
                </a:cubicBezTo>
                <a:cubicBezTo>
                  <a:pt x="113538" y="14786"/>
                  <a:pt x="109274" y="19050"/>
                  <a:pt x="104013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C71710C5-78A4-4D0B-D09D-2EAB9564C7A4}"/>
              </a:ext>
            </a:extLst>
          </p:cNvPr>
          <p:cNvSpPr/>
          <p:nvPr/>
        </p:nvSpPr>
        <p:spPr>
          <a:xfrm>
            <a:off x="9481427" y="3639839"/>
            <a:ext cx="53904" cy="9037"/>
          </a:xfrm>
          <a:custGeom>
            <a:avLst/>
            <a:gdLst>
              <a:gd name="connsiteX0" fmla="*/ 104108 w 113633"/>
              <a:gd name="connsiteY0" fmla="*/ 19050 h 19050"/>
              <a:gd name="connsiteX1" fmla="*/ 9525 w 113633"/>
              <a:gd name="connsiteY1" fmla="*/ 19050 h 19050"/>
              <a:gd name="connsiteX2" fmla="*/ 0 w 113633"/>
              <a:gd name="connsiteY2" fmla="*/ 9525 h 19050"/>
              <a:gd name="connsiteX3" fmla="*/ 9525 w 113633"/>
              <a:gd name="connsiteY3" fmla="*/ 0 h 19050"/>
              <a:gd name="connsiteX4" fmla="*/ 104108 w 113633"/>
              <a:gd name="connsiteY4" fmla="*/ 0 h 19050"/>
              <a:gd name="connsiteX5" fmla="*/ 113633 w 113633"/>
              <a:gd name="connsiteY5" fmla="*/ 9525 h 19050"/>
              <a:gd name="connsiteX6" fmla="*/ 104108 w 113633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33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108" y="0"/>
                </a:lnTo>
                <a:cubicBezTo>
                  <a:pt x="109369" y="0"/>
                  <a:pt x="113633" y="4264"/>
                  <a:pt x="113633" y="9525"/>
                </a:cubicBezTo>
                <a:cubicBezTo>
                  <a:pt x="113633" y="14786"/>
                  <a:pt x="109369" y="19050"/>
                  <a:pt x="104108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12AAD872-1D75-83E0-2BEB-EF84C99FBC58}"/>
              </a:ext>
            </a:extLst>
          </p:cNvPr>
          <p:cNvSpPr/>
          <p:nvPr/>
        </p:nvSpPr>
        <p:spPr>
          <a:xfrm>
            <a:off x="9481427" y="3666452"/>
            <a:ext cx="53904" cy="9037"/>
          </a:xfrm>
          <a:custGeom>
            <a:avLst/>
            <a:gdLst>
              <a:gd name="connsiteX0" fmla="*/ 104108 w 113633"/>
              <a:gd name="connsiteY0" fmla="*/ 19050 h 19050"/>
              <a:gd name="connsiteX1" fmla="*/ 9525 w 113633"/>
              <a:gd name="connsiteY1" fmla="*/ 19050 h 19050"/>
              <a:gd name="connsiteX2" fmla="*/ 0 w 113633"/>
              <a:gd name="connsiteY2" fmla="*/ 9525 h 19050"/>
              <a:gd name="connsiteX3" fmla="*/ 9525 w 113633"/>
              <a:gd name="connsiteY3" fmla="*/ 0 h 19050"/>
              <a:gd name="connsiteX4" fmla="*/ 104108 w 113633"/>
              <a:gd name="connsiteY4" fmla="*/ 0 h 19050"/>
              <a:gd name="connsiteX5" fmla="*/ 113633 w 113633"/>
              <a:gd name="connsiteY5" fmla="*/ 9525 h 19050"/>
              <a:gd name="connsiteX6" fmla="*/ 104108 w 113633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633" h="19050">
                <a:moveTo>
                  <a:pt x="104108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04108" y="0"/>
                </a:lnTo>
                <a:cubicBezTo>
                  <a:pt x="109369" y="0"/>
                  <a:pt x="113633" y="4264"/>
                  <a:pt x="113633" y="9525"/>
                </a:cubicBezTo>
                <a:cubicBezTo>
                  <a:pt x="113633" y="14786"/>
                  <a:pt x="109369" y="19050"/>
                  <a:pt x="104108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35D93F7D-4000-7CF1-863D-619864FBB1C0}"/>
              </a:ext>
            </a:extLst>
          </p:cNvPr>
          <p:cNvSpPr/>
          <p:nvPr/>
        </p:nvSpPr>
        <p:spPr>
          <a:xfrm>
            <a:off x="9564294" y="3435292"/>
            <a:ext cx="146711" cy="91497"/>
          </a:xfrm>
          <a:custGeom>
            <a:avLst/>
            <a:gdLst>
              <a:gd name="connsiteX0" fmla="*/ 299752 w 309276"/>
              <a:gd name="connsiteY0" fmla="*/ 192881 h 192881"/>
              <a:gd name="connsiteX1" fmla="*/ 9525 w 309276"/>
              <a:gd name="connsiteY1" fmla="*/ 192881 h 192881"/>
              <a:gd name="connsiteX2" fmla="*/ 0 w 309276"/>
              <a:gd name="connsiteY2" fmla="*/ 183356 h 192881"/>
              <a:gd name="connsiteX3" fmla="*/ 0 w 309276"/>
              <a:gd name="connsiteY3" fmla="*/ 9525 h 192881"/>
              <a:gd name="connsiteX4" fmla="*/ 9525 w 309276"/>
              <a:gd name="connsiteY4" fmla="*/ 0 h 192881"/>
              <a:gd name="connsiteX5" fmla="*/ 299752 w 309276"/>
              <a:gd name="connsiteY5" fmla="*/ 0 h 192881"/>
              <a:gd name="connsiteX6" fmla="*/ 309277 w 309276"/>
              <a:gd name="connsiteY6" fmla="*/ 9525 h 192881"/>
              <a:gd name="connsiteX7" fmla="*/ 309277 w 309276"/>
              <a:gd name="connsiteY7" fmla="*/ 183356 h 192881"/>
              <a:gd name="connsiteX8" fmla="*/ 299752 w 309276"/>
              <a:gd name="connsiteY8" fmla="*/ 192881 h 192881"/>
              <a:gd name="connsiteX9" fmla="*/ 19050 w 309276"/>
              <a:gd name="connsiteY9" fmla="*/ 173831 h 192881"/>
              <a:gd name="connsiteX10" fmla="*/ 290227 w 309276"/>
              <a:gd name="connsiteY10" fmla="*/ 173831 h 192881"/>
              <a:gd name="connsiteX11" fmla="*/ 290227 w 309276"/>
              <a:gd name="connsiteY11" fmla="*/ 19050 h 192881"/>
              <a:gd name="connsiteX12" fmla="*/ 19050 w 309276"/>
              <a:gd name="connsiteY12" fmla="*/ 19050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276" h="192881">
                <a:moveTo>
                  <a:pt x="299752" y="192881"/>
                </a:moveTo>
                <a:lnTo>
                  <a:pt x="9525" y="192881"/>
                </a:lnTo>
                <a:cubicBezTo>
                  <a:pt x="4264" y="192881"/>
                  <a:pt x="0" y="188617"/>
                  <a:pt x="0" y="183356"/>
                </a:cubicBezTo>
                <a:lnTo>
                  <a:pt x="0" y="9525"/>
                </a:lnTo>
                <a:cubicBezTo>
                  <a:pt x="0" y="4264"/>
                  <a:pt x="4264" y="0"/>
                  <a:pt x="9525" y="0"/>
                </a:cubicBezTo>
                <a:lnTo>
                  <a:pt x="299752" y="0"/>
                </a:lnTo>
                <a:cubicBezTo>
                  <a:pt x="305012" y="0"/>
                  <a:pt x="309277" y="4264"/>
                  <a:pt x="309277" y="9525"/>
                </a:cubicBezTo>
                <a:lnTo>
                  <a:pt x="309277" y="183356"/>
                </a:lnTo>
                <a:cubicBezTo>
                  <a:pt x="309277" y="188617"/>
                  <a:pt x="305012" y="192881"/>
                  <a:pt x="299752" y="192881"/>
                </a:cubicBezTo>
                <a:close/>
                <a:moveTo>
                  <a:pt x="19050" y="173831"/>
                </a:moveTo>
                <a:lnTo>
                  <a:pt x="290227" y="173831"/>
                </a:lnTo>
                <a:lnTo>
                  <a:pt x="290227" y="1905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3DFFCA62-1236-982F-8460-65570821F4B4}"/>
              </a:ext>
            </a:extLst>
          </p:cNvPr>
          <p:cNvSpPr/>
          <p:nvPr/>
        </p:nvSpPr>
        <p:spPr>
          <a:xfrm>
            <a:off x="9591359" y="3463216"/>
            <a:ext cx="92536" cy="9037"/>
          </a:xfrm>
          <a:custGeom>
            <a:avLst/>
            <a:gdLst>
              <a:gd name="connsiteX0" fmla="*/ 185547 w 195071"/>
              <a:gd name="connsiteY0" fmla="*/ 19050 h 19050"/>
              <a:gd name="connsiteX1" fmla="*/ 9525 w 195071"/>
              <a:gd name="connsiteY1" fmla="*/ 19050 h 19050"/>
              <a:gd name="connsiteX2" fmla="*/ 0 w 195071"/>
              <a:gd name="connsiteY2" fmla="*/ 9525 h 19050"/>
              <a:gd name="connsiteX3" fmla="*/ 9525 w 195071"/>
              <a:gd name="connsiteY3" fmla="*/ 0 h 19050"/>
              <a:gd name="connsiteX4" fmla="*/ 185547 w 195071"/>
              <a:gd name="connsiteY4" fmla="*/ 0 h 19050"/>
              <a:gd name="connsiteX5" fmla="*/ 195072 w 195071"/>
              <a:gd name="connsiteY5" fmla="*/ 9525 h 19050"/>
              <a:gd name="connsiteX6" fmla="*/ 185547 w 195071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071" h="19050">
                <a:moveTo>
                  <a:pt x="185547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85547" y="0"/>
                </a:lnTo>
                <a:cubicBezTo>
                  <a:pt x="190808" y="0"/>
                  <a:pt x="195072" y="4264"/>
                  <a:pt x="195072" y="9525"/>
                </a:cubicBezTo>
                <a:cubicBezTo>
                  <a:pt x="195072" y="14786"/>
                  <a:pt x="190808" y="19050"/>
                  <a:pt x="185547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1928C887-2AA6-66BE-7306-F11BEBB6E299}"/>
              </a:ext>
            </a:extLst>
          </p:cNvPr>
          <p:cNvSpPr/>
          <p:nvPr/>
        </p:nvSpPr>
        <p:spPr>
          <a:xfrm>
            <a:off x="9666906" y="3489829"/>
            <a:ext cx="16989" cy="9037"/>
          </a:xfrm>
          <a:custGeom>
            <a:avLst/>
            <a:gdLst>
              <a:gd name="connsiteX0" fmla="*/ 26289 w 35813"/>
              <a:gd name="connsiteY0" fmla="*/ 19050 h 19050"/>
              <a:gd name="connsiteX1" fmla="*/ 9525 w 35813"/>
              <a:gd name="connsiteY1" fmla="*/ 19050 h 19050"/>
              <a:gd name="connsiteX2" fmla="*/ 0 w 35813"/>
              <a:gd name="connsiteY2" fmla="*/ 9525 h 19050"/>
              <a:gd name="connsiteX3" fmla="*/ 9525 w 35813"/>
              <a:gd name="connsiteY3" fmla="*/ 0 h 19050"/>
              <a:gd name="connsiteX4" fmla="*/ 26289 w 35813"/>
              <a:gd name="connsiteY4" fmla="*/ 0 h 19050"/>
              <a:gd name="connsiteX5" fmla="*/ 35814 w 35813"/>
              <a:gd name="connsiteY5" fmla="*/ 9525 h 19050"/>
              <a:gd name="connsiteX6" fmla="*/ 26289 w 35813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3" h="19050">
                <a:moveTo>
                  <a:pt x="26289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26289" y="0"/>
                </a:lnTo>
                <a:cubicBezTo>
                  <a:pt x="31550" y="0"/>
                  <a:pt x="35814" y="4264"/>
                  <a:pt x="35814" y="9525"/>
                </a:cubicBezTo>
                <a:cubicBezTo>
                  <a:pt x="35814" y="14786"/>
                  <a:pt x="31550" y="19050"/>
                  <a:pt x="26289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EDE96131-BB5C-29C3-0172-CB7983671F35}"/>
              </a:ext>
            </a:extLst>
          </p:cNvPr>
          <p:cNvSpPr/>
          <p:nvPr/>
        </p:nvSpPr>
        <p:spPr>
          <a:xfrm>
            <a:off x="9591404" y="3489829"/>
            <a:ext cx="66691" cy="9037"/>
          </a:xfrm>
          <a:custGeom>
            <a:avLst/>
            <a:gdLst>
              <a:gd name="connsiteX0" fmla="*/ 131064 w 140588"/>
              <a:gd name="connsiteY0" fmla="*/ 19050 h 19050"/>
              <a:gd name="connsiteX1" fmla="*/ 9525 w 140588"/>
              <a:gd name="connsiteY1" fmla="*/ 19050 h 19050"/>
              <a:gd name="connsiteX2" fmla="*/ 0 w 140588"/>
              <a:gd name="connsiteY2" fmla="*/ 9525 h 19050"/>
              <a:gd name="connsiteX3" fmla="*/ 9525 w 140588"/>
              <a:gd name="connsiteY3" fmla="*/ 0 h 19050"/>
              <a:gd name="connsiteX4" fmla="*/ 131064 w 140588"/>
              <a:gd name="connsiteY4" fmla="*/ 0 h 19050"/>
              <a:gd name="connsiteX5" fmla="*/ 140589 w 140588"/>
              <a:gd name="connsiteY5" fmla="*/ 9525 h 19050"/>
              <a:gd name="connsiteX6" fmla="*/ 131064 w 140588"/>
              <a:gd name="connsiteY6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588" h="19050">
                <a:moveTo>
                  <a:pt x="131064" y="19050"/>
                </a:moveTo>
                <a:lnTo>
                  <a:pt x="9525" y="19050"/>
                </a:lnTo>
                <a:cubicBezTo>
                  <a:pt x="4264" y="19050"/>
                  <a:pt x="0" y="14786"/>
                  <a:pt x="0" y="9525"/>
                </a:cubicBezTo>
                <a:cubicBezTo>
                  <a:pt x="0" y="4264"/>
                  <a:pt x="4264" y="0"/>
                  <a:pt x="9525" y="0"/>
                </a:cubicBezTo>
                <a:lnTo>
                  <a:pt x="131064" y="0"/>
                </a:lnTo>
                <a:cubicBezTo>
                  <a:pt x="136325" y="0"/>
                  <a:pt x="140589" y="4264"/>
                  <a:pt x="140589" y="9525"/>
                </a:cubicBezTo>
                <a:cubicBezTo>
                  <a:pt x="140589" y="14786"/>
                  <a:pt x="136325" y="19050"/>
                  <a:pt x="131064" y="1905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E50865D-82B0-F8DD-DF27-B024FFF9987C}"/>
              </a:ext>
            </a:extLst>
          </p:cNvPr>
          <p:cNvGrpSpPr/>
          <p:nvPr/>
        </p:nvGrpSpPr>
        <p:grpSpPr>
          <a:xfrm>
            <a:off x="533400" y="955411"/>
            <a:ext cx="11125201" cy="5277378"/>
            <a:chOff x="533400" y="841111"/>
            <a:chExt cx="11125201" cy="5277378"/>
          </a:xfrm>
        </p:grpSpPr>
        <p:sp>
          <p:nvSpPr>
            <p:cNvPr id="4" name="Rectangle: Rounded Corners 189">
              <a:extLst>
                <a:ext uri="{FF2B5EF4-FFF2-40B4-BE49-F238E27FC236}">
                  <a16:creationId xmlns:a16="http://schemas.microsoft.com/office/drawing/2014/main" id="{CFFA5296-F5BA-EE4D-A5DD-DCEF43E5E3FF}"/>
                </a:ext>
              </a:extLst>
            </p:cNvPr>
            <p:cNvSpPr/>
            <p:nvPr/>
          </p:nvSpPr>
          <p:spPr>
            <a:xfrm rot="10800000" flipH="1" flipV="1">
              <a:off x="4212536" y="1177035"/>
              <a:ext cx="1652612" cy="1787925"/>
            </a:xfrm>
            <a:prstGeom prst="roundRect">
              <a:avLst>
                <a:gd name="adj" fmla="val 3995"/>
              </a:avLst>
            </a:prstGeom>
            <a:solidFill>
              <a:srgbClr val="03558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AUTOMATION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FIRST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5" name="Rectangle: Rounded Corners 189">
              <a:extLst>
                <a:ext uri="{FF2B5EF4-FFF2-40B4-BE49-F238E27FC236}">
                  <a16:creationId xmlns:a16="http://schemas.microsoft.com/office/drawing/2014/main" id="{2C51379B-E1B1-772D-CFCB-FAC15BE05804}"/>
                </a:ext>
              </a:extLst>
            </p:cNvPr>
            <p:cNvSpPr/>
            <p:nvPr/>
          </p:nvSpPr>
          <p:spPr>
            <a:xfrm rot="10800000" flipH="1" flipV="1">
              <a:off x="6020747" y="1177036"/>
              <a:ext cx="1652611" cy="1787925"/>
            </a:xfrm>
            <a:prstGeom prst="roundRect">
              <a:avLst>
                <a:gd name="adj" fmla="val 3995"/>
              </a:avLst>
            </a:prstGeom>
            <a:solidFill>
              <a:srgbClr val="00EC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UNIFIED AUTOMATION</a:t>
              </a: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6" name="Rectangle: Rounded Corners 189">
              <a:extLst>
                <a:ext uri="{FF2B5EF4-FFF2-40B4-BE49-F238E27FC236}">
                  <a16:creationId xmlns:a16="http://schemas.microsoft.com/office/drawing/2014/main" id="{8A34870D-E83A-15FF-E844-6D827DB0188D}"/>
                </a:ext>
              </a:extLst>
            </p:cNvPr>
            <p:cNvSpPr/>
            <p:nvPr/>
          </p:nvSpPr>
          <p:spPr>
            <a:xfrm rot="10800000" flipH="1" flipV="1">
              <a:off x="4212536" y="3076189"/>
              <a:ext cx="1652612" cy="1787925"/>
            </a:xfrm>
            <a:prstGeom prst="roundRect">
              <a:avLst>
                <a:gd name="adj" fmla="val 3995"/>
              </a:avLst>
            </a:prstGeom>
            <a:solidFill>
              <a:srgbClr val="00EC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595959">
                      <a:lumMod val="50000"/>
                    </a:srgbClr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LIFECYCLE AUTOMATION</a:t>
              </a: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7" name="Rectangle: Rounded Corners 189">
              <a:extLst>
                <a:ext uri="{FF2B5EF4-FFF2-40B4-BE49-F238E27FC236}">
                  <a16:creationId xmlns:a16="http://schemas.microsoft.com/office/drawing/2014/main" id="{AFB8BA9A-0AFD-32CF-72F9-31F92070F0A3}"/>
                </a:ext>
              </a:extLst>
            </p:cNvPr>
            <p:cNvSpPr/>
            <p:nvPr/>
          </p:nvSpPr>
          <p:spPr>
            <a:xfrm rot="10800000" flipH="1" flipV="1">
              <a:off x="6020746" y="3076190"/>
              <a:ext cx="1652612" cy="1787925"/>
            </a:xfrm>
            <a:prstGeom prst="roundRect">
              <a:avLst>
                <a:gd name="adj" fmla="val 3995"/>
              </a:avLst>
            </a:prstGeom>
            <a:solidFill>
              <a:srgbClr val="03558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COGNITIVE AUTOMATION</a:t>
              </a:r>
              <a:endParaRPr kumimoji="0" lang="en-IN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C28737-2AD9-945B-82A1-6873303B68C9}"/>
                </a:ext>
              </a:extLst>
            </p:cNvPr>
            <p:cNvSpPr txBox="1"/>
            <p:nvPr/>
          </p:nvSpPr>
          <p:spPr>
            <a:xfrm>
              <a:off x="585982" y="1245476"/>
              <a:ext cx="3434754" cy="198515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Strategic Automation Planning to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minimizing program risks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Seamless API Automation to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ensure continuous testing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in incomplete environments and E2E automation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Increased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In-sprint &amp; Regression automation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coverage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Quicker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product feedback, review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and implementation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1DB84C-4E45-F7A2-D287-891A72F44A63}"/>
                </a:ext>
              </a:extLst>
            </p:cNvPr>
            <p:cNvSpPr txBox="1"/>
            <p:nvPr/>
          </p:nvSpPr>
          <p:spPr>
            <a:xfrm>
              <a:off x="584584" y="3715405"/>
              <a:ext cx="3462890" cy="161582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Integrated automation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with CI/CT pipelines with Continuous Testing Manger (CTM) 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Real-time insights &amp; customized reporting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with LTIM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ART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(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Calibri"/>
                </a:rPr>
                <a:t>Automated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Calibri"/>
                </a:rPr>
                <a:t> reporting Tool for Automation)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 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Run Parallel Test executions with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RPA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Automation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 across the SDLC lifecycle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45 bold"/>
                <a:ea typeface="+mn-ea"/>
                <a:cs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BE9D36-DE37-EFB3-A571-C341DE72014B}"/>
                </a:ext>
              </a:extLst>
            </p:cNvPr>
            <p:cNvSpPr txBox="1"/>
            <p:nvPr/>
          </p:nvSpPr>
          <p:spPr>
            <a:xfrm>
              <a:off x="7952434" y="1296879"/>
              <a:ext cx="3599993" cy="80021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400"/>
              </a:lvl1pPr>
            </a:lstStyle>
            <a:p>
              <a:pPr marL="177800" indent="-177800">
                <a:spcBef>
                  <a:spcPts val="600"/>
                </a:spcBef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Technology agnostic &amp; agile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 enabled model</a:t>
              </a:r>
            </a:p>
            <a:p>
              <a:pPr marL="177800" indent="-177800">
                <a:spcBef>
                  <a:spcPts val="600"/>
                </a:spcBef>
              </a:pP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Aligned with </a:t>
              </a: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customer frameworks</a:t>
              </a:r>
            </a:p>
            <a:p>
              <a:pPr marL="177800" indent="-177800">
                <a:spcBef>
                  <a:spcPts val="600"/>
                </a:spcBef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Unified framework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 for SAP &amp; non-SAP applications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86329A-2252-DAA3-E925-EB68810A5793}"/>
                </a:ext>
              </a:extLst>
            </p:cNvPr>
            <p:cNvSpPr txBox="1"/>
            <p:nvPr/>
          </p:nvSpPr>
          <p:spPr>
            <a:xfrm>
              <a:off x="8031863" y="3205764"/>
              <a:ext cx="3572263" cy="172354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500">
                  <a:latin typeface="+mj-lt"/>
                </a:defRPr>
              </a:lvl1pPr>
            </a:lstStyle>
            <a:p>
              <a:pPr marL="177800" marR="0" lvl="0" indent="-1778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Visual AI with </a:t>
              </a:r>
              <a:r>
                <a:rPr lang="en-US" sz="1200" b="1" dirty="0" err="1">
                  <a:solidFill>
                    <a:prstClr val="black"/>
                  </a:solidFill>
                  <a:latin typeface="Frutiger 45 bold"/>
                </a:rPr>
                <a:t>Applitools</a:t>
              </a: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 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enabled verifications with automation scripts for robust execution and low maintenance efforts  </a:t>
              </a:r>
            </a:p>
            <a:p>
              <a:pPr marL="177800" marR="0" lvl="0" indent="-1778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AI routines and a patented object framework 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to create and maintain reliable scripts &amp; bots</a:t>
              </a:r>
            </a:p>
            <a:p>
              <a:pPr marL="177800" marR="0" lvl="0" indent="-177800" fontAlgn="auto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Frutiger 45 bold"/>
                </a:rPr>
                <a:t>AI and ML powered insights for process optimization </a:t>
              </a:r>
              <a:r>
                <a:rPr lang="en-US" sz="1200" dirty="0">
                  <a:solidFill>
                    <a:prstClr val="black"/>
                  </a:solidFill>
                  <a:latin typeface="Frutiger 45 bold"/>
                </a:rPr>
                <a:t>with 360-degree views of automated process mining, discovery, and documentation data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033E15-3730-3F02-AB78-5EF3EB376165}"/>
                </a:ext>
              </a:extLst>
            </p:cNvPr>
            <p:cNvSpPr/>
            <p:nvPr/>
          </p:nvSpPr>
          <p:spPr>
            <a:xfrm>
              <a:off x="4813843" y="1397442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D3465-2818-DF48-1425-B9BC4397BC7B}"/>
                </a:ext>
              </a:extLst>
            </p:cNvPr>
            <p:cNvSpPr/>
            <p:nvPr/>
          </p:nvSpPr>
          <p:spPr>
            <a:xfrm>
              <a:off x="6622052" y="1348530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3972DA-9B5D-BE6B-12B2-BD4687EC0060}"/>
                </a:ext>
              </a:extLst>
            </p:cNvPr>
            <p:cNvSpPr/>
            <p:nvPr/>
          </p:nvSpPr>
          <p:spPr>
            <a:xfrm>
              <a:off x="4813843" y="3340110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E0ADEE-F3BE-1FB6-9167-250D5A1C02F8}"/>
                </a:ext>
              </a:extLst>
            </p:cNvPr>
            <p:cNvSpPr/>
            <p:nvPr/>
          </p:nvSpPr>
          <p:spPr>
            <a:xfrm>
              <a:off x="6622051" y="3351622"/>
              <a:ext cx="449997" cy="436882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4472C4">
                  <a:lumMod val="60000"/>
                  <a:lumOff val="40000"/>
                </a:srgbClr>
              </a:solidFill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pic>
          <p:nvPicPr>
            <p:cNvPr id="16" name="Picture 2" descr="Automation - Free icons">
              <a:extLst>
                <a:ext uri="{FF2B5EF4-FFF2-40B4-BE49-F238E27FC236}">
                  <a16:creationId xmlns:a16="http://schemas.microsoft.com/office/drawing/2014/main" id="{0A37BC71-D625-250F-D7AC-DCBBB4469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296" y="1483339"/>
              <a:ext cx="265088" cy="26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Automation - Free construction and tools icons">
              <a:extLst>
                <a:ext uri="{FF2B5EF4-FFF2-40B4-BE49-F238E27FC236}">
                  <a16:creationId xmlns:a16="http://schemas.microsoft.com/office/drawing/2014/main" id="{11E628DE-361C-B0EE-8C11-B219B93BC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505" y="1436694"/>
              <a:ext cx="265088" cy="26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workflow automation Icon - Free PNG &amp; SVG 1569571 - Noun Project">
              <a:extLst>
                <a:ext uri="{FF2B5EF4-FFF2-40B4-BE49-F238E27FC236}">
                  <a16:creationId xmlns:a16="http://schemas.microsoft.com/office/drawing/2014/main" id="{81117004-083B-E373-213A-68FDBC5AE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237" y="3378661"/>
              <a:ext cx="349207" cy="34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DF63C8-C19E-0BD0-3637-08C2F0B6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218" y="3418206"/>
              <a:ext cx="309662" cy="3096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473BBA-328A-0153-03AE-AA73369B7E4F}"/>
                </a:ext>
              </a:extLst>
            </p:cNvPr>
            <p:cNvSpPr txBox="1"/>
            <p:nvPr/>
          </p:nvSpPr>
          <p:spPr>
            <a:xfrm>
              <a:off x="7835100" y="844464"/>
              <a:ext cx="3719966" cy="3186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Technology Adoption &amp; Standardization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F90E39-86CB-21F5-87A9-29F5C2F44CD1}"/>
                </a:ext>
              </a:extLst>
            </p:cNvPr>
            <p:cNvSpPr txBox="1"/>
            <p:nvPr/>
          </p:nvSpPr>
          <p:spPr>
            <a:xfrm>
              <a:off x="648169" y="841111"/>
              <a:ext cx="3719966" cy="3186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Enhanced Coverage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769F03-F0DB-2A67-72EB-9B4CF60E74BF}"/>
                </a:ext>
              </a:extLst>
            </p:cNvPr>
            <p:cNvSpPr txBox="1"/>
            <p:nvPr/>
          </p:nvSpPr>
          <p:spPr>
            <a:xfrm>
              <a:off x="725068" y="3280488"/>
              <a:ext cx="3719966" cy="318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Zero Touch Quality Engineering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0DC804-8DCD-DFFD-EED9-D424FE181A57}"/>
                </a:ext>
              </a:extLst>
            </p:cNvPr>
            <p:cNvSpPr txBox="1"/>
            <p:nvPr/>
          </p:nvSpPr>
          <p:spPr>
            <a:xfrm>
              <a:off x="7887350" y="2785281"/>
              <a:ext cx="3719966" cy="318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4B86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Autonomous Automation</a:t>
              </a:r>
            </a:p>
          </p:txBody>
        </p:sp>
        <p:cxnSp>
          <p:nvCxnSpPr>
            <p:cNvPr id="24" name="Connector: Elbow 26">
              <a:extLst>
                <a:ext uri="{FF2B5EF4-FFF2-40B4-BE49-F238E27FC236}">
                  <a16:creationId xmlns:a16="http://schemas.microsoft.com/office/drawing/2014/main" id="{758F2737-BEB3-204C-C1B9-E084AD6EF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357" y="1200589"/>
              <a:ext cx="3650458" cy="870410"/>
            </a:xfrm>
            <a:prstGeom prst="bentConnector3">
              <a:avLst>
                <a:gd name="adj1" fmla="val 4663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5" name="Connector: Elbow 27">
              <a:extLst>
                <a:ext uri="{FF2B5EF4-FFF2-40B4-BE49-F238E27FC236}">
                  <a16:creationId xmlns:a16="http://schemas.microsoft.com/office/drawing/2014/main" id="{7F39CCEE-6E9B-51CD-0D75-4C3A554D2CB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6768" y="1200589"/>
              <a:ext cx="3434753" cy="870409"/>
            </a:xfrm>
            <a:prstGeom prst="bentConnector3">
              <a:avLst>
                <a:gd name="adj1" fmla="val 9525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6" name="Connector: Elbow 28">
              <a:extLst>
                <a:ext uri="{FF2B5EF4-FFF2-40B4-BE49-F238E27FC236}">
                  <a16:creationId xmlns:a16="http://schemas.microsoft.com/office/drawing/2014/main" id="{AC72B8D7-3B84-0DF4-6409-FB6C0917FD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76768" y="3641724"/>
              <a:ext cx="3428139" cy="383355"/>
            </a:xfrm>
            <a:prstGeom prst="bentConnector3">
              <a:avLst>
                <a:gd name="adj1" fmla="val 5585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27" name="Connector: Elbow 29">
              <a:extLst>
                <a:ext uri="{FF2B5EF4-FFF2-40B4-BE49-F238E27FC236}">
                  <a16:creationId xmlns:a16="http://schemas.microsoft.com/office/drawing/2014/main" id="{AF512A27-6EA4-60E8-955C-1F8BA141E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421" y="3137995"/>
              <a:ext cx="3602243" cy="958030"/>
            </a:xfrm>
            <a:prstGeom prst="bentConnector3">
              <a:avLst>
                <a:gd name="adj1" fmla="val 6329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CF9441-3E5E-A88C-38BD-F4D2BB4C9681}"/>
                </a:ext>
              </a:extLst>
            </p:cNvPr>
            <p:cNvSpPr/>
            <p:nvPr/>
          </p:nvSpPr>
          <p:spPr>
            <a:xfrm>
              <a:off x="7329750" y="1890127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C50610-8099-F732-0732-093E1B092DC9}"/>
                </a:ext>
              </a:extLst>
            </p:cNvPr>
            <p:cNvSpPr/>
            <p:nvPr/>
          </p:nvSpPr>
          <p:spPr>
            <a:xfrm>
              <a:off x="7325812" y="3826071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A072054-13EC-F37C-4938-46C8DB372B51}"/>
                </a:ext>
              </a:extLst>
            </p:cNvPr>
            <p:cNvSpPr/>
            <p:nvPr/>
          </p:nvSpPr>
          <p:spPr>
            <a:xfrm>
              <a:off x="4103980" y="1884860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AF7128-D26D-D797-752A-A970938EEDCC}"/>
                </a:ext>
              </a:extLst>
            </p:cNvPr>
            <p:cNvSpPr/>
            <p:nvPr/>
          </p:nvSpPr>
          <p:spPr>
            <a:xfrm>
              <a:off x="4115448" y="3844755"/>
              <a:ext cx="383897" cy="38049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DB4578-255F-4907-F549-ACBC0FB058C9}"/>
                </a:ext>
              </a:extLst>
            </p:cNvPr>
            <p:cNvSpPr/>
            <p:nvPr/>
          </p:nvSpPr>
          <p:spPr>
            <a:xfrm>
              <a:off x="533400" y="5292805"/>
              <a:ext cx="11125201" cy="82568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dist="38100" dir="5400000" algn="t" rotWithShape="0">
                <a:srgbClr val="4472C4">
                  <a:lumMod val="40000"/>
                  <a:lumOff val="60000"/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  <a:p>
              <a:pPr marL="0" marR="0" lvl="0" indent="0" algn="ct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45 bold"/>
                <a:ea typeface="STKaiti"/>
                <a:cs typeface="+mn-cs"/>
              </a:endParaRPr>
            </a:p>
          </p:txBody>
        </p:sp>
        <p:sp>
          <p:nvSpPr>
            <p:cNvPr id="37" name="Arrow: Pentagon 21">
              <a:extLst>
                <a:ext uri="{FF2B5EF4-FFF2-40B4-BE49-F238E27FC236}">
                  <a16:creationId xmlns:a16="http://schemas.microsoft.com/office/drawing/2014/main" id="{43C468EF-8E9D-3E5D-B370-2F5E92A7962E}"/>
                </a:ext>
              </a:extLst>
            </p:cNvPr>
            <p:cNvSpPr/>
            <p:nvPr/>
          </p:nvSpPr>
          <p:spPr>
            <a:xfrm>
              <a:off x="533401" y="5292805"/>
              <a:ext cx="2890274" cy="824400"/>
            </a:xfrm>
            <a:prstGeom prst="homePlate">
              <a:avLst/>
            </a:prstGeom>
            <a:solidFill>
              <a:srgbClr val="03FF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rPr>
                <a:t>Value Commitment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63521F2-EB3E-CE28-28B7-6B34C023451F}"/>
                </a:ext>
              </a:extLst>
            </p:cNvPr>
            <p:cNvGrpSpPr/>
            <p:nvPr/>
          </p:nvGrpSpPr>
          <p:grpSpPr>
            <a:xfrm>
              <a:off x="3576776" y="5376384"/>
              <a:ext cx="7968735" cy="658526"/>
              <a:chOff x="3576776" y="5376384"/>
              <a:chExt cx="7968735" cy="65852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ABACB5F-6D9F-9F13-6E5F-C441FB8203DB}"/>
                  </a:ext>
                </a:extLst>
              </p:cNvPr>
              <p:cNvSpPr/>
              <p:nvPr/>
            </p:nvSpPr>
            <p:spPr>
              <a:xfrm>
                <a:off x="3576776" y="5376384"/>
                <a:ext cx="2084959" cy="658526"/>
              </a:xfrm>
              <a:prstGeom prst="round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&gt;50% </a:t>
                </a: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reduction in execution effort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B481399-4E66-4210-8242-781A9641E30D}"/>
                  </a:ext>
                </a:extLst>
              </p:cNvPr>
              <p:cNvSpPr/>
              <p:nvPr/>
            </p:nvSpPr>
            <p:spPr>
              <a:xfrm>
                <a:off x="5820429" y="5376384"/>
                <a:ext cx="2097382" cy="658526"/>
              </a:xfrm>
              <a:prstGeom prst="round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~90% </a:t>
                </a: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automation coverage</a:t>
                </a:r>
                <a:endPara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1F407837-38E6-3692-5CB4-513E70DB5E4A}"/>
                  </a:ext>
                </a:extLst>
              </p:cNvPr>
              <p:cNvSpPr/>
              <p:nvPr/>
            </p:nvSpPr>
            <p:spPr>
              <a:xfrm>
                <a:off x="8008525" y="5378910"/>
                <a:ext cx="3536986" cy="653475"/>
              </a:xfrm>
              <a:prstGeom prst="round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~100% </a:t>
                </a:r>
                <a:r>
                  <a:rPr kumimoji="0" lang="en-US" sz="1600" i="0" u="none" strike="noStrike" kern="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Frutiger 45 bold"/>
                    <a:ea typeface="+mn-ea"/>
                    <a:cs typeface="+mn-cs"/>
                  </a:rPr>
                  <a:t>automated regression for Business-critical applications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utiger 45 bold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538B69-B729-D855-43FB-C0B26235D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Our First Time Right Approach to achieve maximum automation goal</a:t>
            </a:r>
          </a:p>
        </p:txBody>
      </p:sp>
    </p:spTree>
    <p:extLst>
      <p:ext uri="{BB962C8B-B14F-4D97-AF65-F5344CB8AC3E}">
        <p14:creationId xmlns:p14="http://schemas.microsoft.com/office/powerpoint/2010/main" val="24628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A67C-50D5-06AC-EE49-37108B7C0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0243AC-80B6-4B4D-9A15-E34DE3186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469835"/>
            <a:ext cx="11125200" cy="43497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Test Governance &amp; Reporting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B8708-56AD-E1C0-A9D6-9C781CD4D0F5}"/>
              </a:ext>
            </a:extLst>
          </p:cNvPr>
          <p:cNvSpPr/>
          <p:nvPr/>
        </p:nvSpPr>
        <p:spPr bwMode="auto">
          <a:xfrm>
            <a:off x="492883" y="893494"/>
            <a:ext cx="362928" cy="5174917"/>
          </a:xfrm>
          <a:prstGeom prst="rect">
            <a:avLst/>
          </a:prstGeom>
          <a:solidFill>
            <a:srgbClr val="0070C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>
              <a:defRPr/>
            </a:pPr>
            <a:endParaRPr lang="en-IN" sz="1200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2FC845-34F4-59A0-0C15-259A2BDC17BE}"/>
              </a:ext>
            </a:extLst>
          </p:cNvPr>
          <p:cNvGrpSpPr/>
          <p:nvPr/>
        </p:nvGrpSpPr>
        <p:grpSpPr>
          <a:xfrm flipH="1">
            <a:off x="916802" y="1302822"/>
            <a:ext cx="10183529" cy="1591949"/>
            <a:chOff x="3354966" y="1992363"/>
            <a:chExt cx="8239657" cy="1864079"/>
          </a:xfrm>
        </p:grpSpPr>
        <p:sp>
          <p:nvSpPr>
            <p:cNvPr id="39" name="Rectangle 80">
              <a:extLst>
                <a:ext uri="{FF2B5EF4-FFF2-40B4-BE49-F238E27FC236}">
                  <a16:creationId xmlns:a16="http://schemas.microsoft.com/office/drawing/2014/main" id="{A791F56B-071D-C132-3243-37D2A5429AC9}"/>
                </a:ext>
              </a:extLst>
            </p:cNvPr>
            <p:cNvSpPr/>
            <p:nvPr/>
          </p:nvSpPr>
          <p:spPr>
            <a:xfrm flipH="1" flipV="1">
              <a:off x="3354966" y="2751530"/>
              <a:ext cx="8239657" cy="1104912"/>
            </a:xfrm>
            <a:custGeom>
              <a:avLst/>
              <a:gdLst>
                <a:gd name="connsiteX0" fmla="*/ 0 w 5414181"/>
                <a:gd name="connsiteY0" fmla="*/ 0 h 1252700"/>
                <a:gd name="connsiteX1" fmla="*/ 5414181 w 5414181"/>
                <a:gd name="connsiteY1" fmla="*/ 0 h 1252700"/>
                <a:gd name="connsiteX2" fmla="*/ 5414181 w 5414181"/>
                <a:gd name="connsiteY2" fmla="*/ 1252700 h 1252700"/>
                <a:gd name="connsiteX3" fmla="*/ 0 w 5414181"/>
                <a:gd name="connsiteY3" fmla="*/ 1252700 h 1252700"/>
                <a:gd name="connsiteX4" fmla="*/ 0 w 5414181"/>
                <a:gd name="connsiteY4" fmla="*/ 0 h 1252700"/>
                <a:gd name="connsiteX0" fmla="*/ 0 w 5414181"/>
                <a:gd name="connsiteY0" fmla="*/ 242626 h 1495326"/>
                <a:gd name="connsiteX1" fmla="*/ 5414181 w 5414181"/>
                <a:gd name="connsiteY1" fmla="*/ 242626 h 1495326"/>
                <a:gd name="connsiteX2" fmla="*/ 5414181 w 5414181"/>
                <a:gd name="connsiteY2" fmla="*/ 1495326 h 1495326"/>
                <a:gd name="connsiteX3" fmla="*/ 0 w 5414181"/>
                <a:gd name="connsiteY3" fmla="*/ 1495326 h 1495326"/>
                <a:gd name="connsiteX4" fmla="*/ 0 w 5414181"/>
                <a:gd name="connsiteY4" fmla="*/ 242626 h 1495326"/>
                <a:gd name="connsiteX0" fmla="*/ 0 w 5414181"/>
                <a:gd name="connsiteY0" fmla="*/ 389229 h 1641929"/>
                <a:gd name="connsiteX1" fmla="*/ 5414181 w 5414181"/>
                <a:gd name="connsiteY1" fmla="*/ 389229 h 1641929"/>
                <a:gd name="connsiteX2" fmla="*/ 5414181 w 5414181"/>
                <a:gd name="connsiteY2" fmla="*/ 1641929 h 1641929"/>
                <a:gd name="connsiteX3" fmla="*/ 0 w 5414181"/>
                <a:gd name="connsiteY3" fmla="*/ 1641929 h 1641929"/>
                <a:gd name="connsiteX4" fmla="*/ 0 w 5414181"/>
                <a:gd name="connsiteY4" fmla="*/ 389229 h 1641929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532632 h 1785332"/>
                <a:gd name="connsiteX1" fmla="*/ 5414181 w 5414181"/>
                <a:gd name="connsiteY1" fmla="*/ 532632 h 1785332"/>
                <a:gd name="connsiteX2" fmla="*/ 5414181 w 5414181"/>
                <a:gd name="connsiteY2" fmla="*/ 1785332 h 1785332"/>
                <a:gd name="connsiteX3" fmla="*/ 0 w 5414181"/>
                <a:gd name="connsiteY3" fmla="*/ 1785332 h 1785332"/>
                <a:gd name="connsiteX4" fmla="*/ 0 w 5414181"/>
                <a:gd name="connsiteY4" fmla="*/ 532632 h 1785332"/>
                <a:gd name="connsiteX0" fmla="*/ 0 w 5414181"/>
                <a:gd name="connsiteY0" fmla="*/ 654829 h 1907529"/>
                <a:gd name="connsiteX1" fmla="*/ 5414181 w 5414181"/>
                <a:gd name="connsiteY1" fmla="*/ 654829 h 1907529"/>
                <a:gd name="connsiteX2" fmla="*/ 5414181 w 5414181"/>
                <a:gd name="connsiteY2" fmla="*/ 1907529 h 1907529"/>
                <a:gd name="connsiteX3" fmla="*/ 0 w 5414181"/>
                <a:gd name="connsiteY3" fmla="*/ 1907529 h 1907529"/>
                <a:gd name="connsiteX4" fmla="*/ 0 w 5414181"/>
                <a:gd name="connsiteY4" fmla="*/ 654829 h 19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181" h="1907529">
                  <a:moveTo>
                    <a:pt x="0" y="654829"/>
                  </a:moveTo>
                  <a:cubicBezTo>
                    <a:pt x="1750136" y="-190769"/>
                    <a:pt x="4291843" y="-245358"/>
                    <a:pt x="5414181" y="654829"/>
                  </a:cubicBezTo>
                  <a:lnTo>
                    <a:pt x="5414181" y="1907529"/>
                  </a:lnTo>
                  <a:lnTo>
                    <a:pt x="0" y="1907529"/>
                  </a:lnTo>
                  <a:lnTo>
                    <a:pt x="0" y="6548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>
                    <a:lumMod val="65000"/>
                  </a:prstClr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F816FCD-EE2F-0C7D-CA45-8F62C6933BAC}"/>
                </a:ext>
              </a:extLst>
            </p:cNvPr>
            <p:cNvSpPr/>
            <p:nvPr/>
          </p:nvSpPr>
          <p:spPr>
            <a:xfrm>
              <a:off x="3354976" y="1992363"/>
              <a:ext cx="8239647" cy="142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0218234-21BF-04FD-DE6A-6128D067E5A4}"/>
              </a:ext>
            </a:extLst>
          </p:cNvPr>
          <p:cNvSpPr/>
          <p:nvPr/>
        </p:nvSpPr>
        <p:spPr>
          <a:xfrm>
            <a:off x="1474112" y="2130818"/>
            <a:ext cx="1997057" cy="29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07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Leadership</a:t>
            </a:r>
          </a:p>
        </p:txBody>
      </p:sp>
      <p:sp>
        <p:nvSpPr>
          <p:cNvPr id="43" name="Arrow: Chevron 1">
            <a:extLst>
              <a:ext uri="{FF2B5EF4-FFF2-40B4-BE49-F238E27FC236}">
                <a16:creationId xmlns:a16="http://schemas.microsoft.com/office/drawing/2014/main" id="{F3D2365A-F692-CD0E-1D9E-1C2D578D6261}"/>
              </a:ext>
            </a:extLst>
          </p:cNvPr>
          <p:cNvSpPr/>
          <p:nvPr/>
        </p:nvSpPr>
        <p:spPr bwMode="auto">
          <a:xfrm>
            <a:off x="916774" y="2540230"/>
            <a:ext cx="2758700" cy="393233"/>
          </a:xfrm>
          <a:custGeom>
            <a:avLst/>
            <a:gdLst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215900 w 2628900"/>
              <a:gd name="connsiteY5" fmla="*/ 215900 h 431800"/>
              <a:gd name="connsiteX6" fmla="*/ 0 w 2628900"/>
              <a:gd name="connsiteY6" fmla="*/ 0 h 431800"/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0 w 2628900"/>
              <a:gd name="connsiteY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431800">
                <a:moveTo>
                  <a:pt x="0" y="0"/>
                </a:moveTo>
                <a:lnTo>
                  <a:pt x="2413000" y="0"/>
                </a:lnTo>
                <a:lnTo>
                  <a:pt x="2628900" y="215900"/>
                </a:lnTo>
                <a:lnTo>
                  <a:pt x="24130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DC440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Tactical (Bi-weekly)</a:t>
            </a: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EC5216C9-E6A5-3EBB-9155-BADFEC9674D7}"/>
              </a:ext>
            </a:extLst>
          </p:cNvPr>
          <p:cNvSpPr/>
          <p:nvPr/>
        </p:nvSpPr>
        <p:spPr bwMode="auto">
          <a:xfrm>
            <a:off x="3546477" y="2540230"/>
            <a:ext cx="7812225" cy="393233"/>
          </a:xfrm>
          <a:prstGeom prst="chevron">
            <a:avLst/>
          </a:prstGeom>
          <a:solidFill>
            <a:srgbClr val="003E5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IN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Delivery - Delivery Governance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CDD187-4840-C6B1-8196-D6A87C588D78}"/>
              </a:ext>
            </a:extLst>
          </p:cNvPr>
          <p:cNvGrpSpPr/>
          <p:nvPr/>
        </p:nvGrpSpPr>
        <p:grpSpPr>
          <a:xfrm flipH="1">
            <a:off x="916786" y="2949133"/>
            <a:ext cx="10183549" cy="1850220"/>
            <a:chOff x="3354965" y="2191999"/>
            <a:chExt cx="8239660" cy="1679074"/>
          </a:xfrm>
        </p:grpSpPr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4ECC11DB-FFC4-6A4A-8F51-B32838D19587}"/>
                </a:ext>
              </a:extLst>
            </p:cNvPr>
            <p:cNvSpPr/>
            <p:nvPr/>
          </p:nvSpPr>
          <p:spPr>
            <a:xfrm flipH="1" flipV="1">
              <a:off x="3354965" y="2766161"/>
              <a:ext cx="8239657" cy="1104912"/>
            </a:xfrm>
            <a:custGeom>
              <a:avLst/>
              <a:gdLst>
                <a:gd name="connsiteX0" fmla="*/ 0 w 5414181"/>
                <a:gd name="connsiteY0" fmla="*/ 0 h 1252700"/>
                <a:gd name="connsiteX1" fmla="*/ 5414181 w 5414181"/>
                <a:gd name="connsiteY1" fmla="*/ 0 h 1252700"/>
                <a:gd name="connsiteX2" fmla="*/ 5414181 w 5414181"/>
                <a:gd name="connsiteY2" fmla="*/ 1252700 h 1252700"/>
                <a:gd name="connsiteX3" fmla="*/ 0 w 5414181"/>
                <a:gd name="connsiteY3" fmla="*/ 1252700 h 1252700"/>
                <a:gd name="connsiteX4" fmla="*/ 0 w 5414181"/>
                <a:gd name="connsiteY4" fmla="*/ 0 h 1252700"/>
                <a:gd name="connsiteX0" fmla="*/ 0 w 5414181"/>
                <a:gd name="connsiteY0" fmla="*/ 242626 h 1495326"/>
                <a:gd name="connsiteX1" fmla="*/ 5414181 w 5414181"/>
                <a:gd name="connsiteY1" fmla="*/ 242626 h 1495326"/>
                <a:gd name="connsiteX2" fmla="*/ 5414181 w 5414181"/>
                <a:gd name="connsiteY2" fmla="*/ 1495326 h 1495326"/>
                <a:gd name="connsiteX3" fmla="*/ 0 w 5414181"/>
                <a:gd name="connsiteY3" fmla="*/ 1495326 h 1495326"/>
                <a:gd name="connsiteX4" fmla="*/ 0 w 5414181"/>
                <a:gd name="connsiteY4" fmla="*/ 242626 h 1495326"/>
                <a:gd name="connsiteX0" fmla="*/ 0 w 5414181"/>
                <a:gd name="connsiteY0" fmla="*/ 389229 h 1641929"/>
                <a:gd name="connsiteX1" fmla="*/ 5414181 w 5414181"/>
                <a:gd name="connsiteY1" fmla="*/ 389229 h 1641929"/>
                <a:gd name="connsiteX2" fmla="*/ 5414181 w 5414181"/>
                <a:gd name="connsiteY2" fmla="*/ 1641929 h 1641929"/>
                <a:gd name="connsiteX3" fmla="*/ 0 w 5414181"/>
                <a:gd name="connsiteY3" fmla="*/ 1641929 h 1641929"/>
                <a:gd name="connsiteX4" fmla="*/ 0 w 5414181"/>
                <a:gd name="connsiteY4" fmla="*/ 389229 h 1641929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532632 h 1785332"/>
                <a:gd name="connsiteX1" fmla="*/ 5414181 w 5414181"/>
                <a:gd name="connsiteY1" fmla="*/ 532632 h 1785332"/>
                <a:gd name="connsiteX2" fmla="*/ 5414181 w 5414181"/>
                <a:gd name="connsiteY2" fmla="*/ 1785332 h 1785332"/>
                <a:gd name="connsiteX3" fmla="*/ 0 w 5414181"/>
                <a:gd name="connsiteY3" fmla="*/ 1785332 h 1785332"/>
                <a:gd name="connsiteX4" fmla="*/ 0 w 5414181"/>
                <a:gd name="connsiteY4" fmla="*/ 532632 h 1785332"/>
                <a:gd name="connsiteX0" fmla="*/ 0 w 5414181"/>
                <a:gd name="connsiteY0" fmla="*/ 654829 h 1907529"/>
                <a:gd name="connsiteX1" fmla="*/ 5414181 w 5414181"/>
                <a:gd name="connsiteY1" fmla="*/ 654829 h 1907529"/>
                <a:gd name="connsiteX2" fmla="*/ 5414181 w 5414181"/>
                <a:gd name="connsiteY2" fmla="*/ 1907529 h 1907529"/>
                <a:gd name="connsiteX3" fmla="*/ 0 w 5414181"/>
                <a:gd name="connsiteY3" fmla="*/ 1907529 h 1907529"/>
                <a:gd name="connsiteX4" fmla="*/ 0 w 5414181"/>
                <a:gd name="connsiteY4" fmla="*/ 654829 h 19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181" h="1907529">
                  <a:moveTo>
                    <a:pt x="0" y="654829"/>
                  </a:moveTo>
                  <a:cubicBezTo>
                    <a:pt x="1750136" y="-190769"/>
                    <a:pt x="4291843" y="-245358"/>
                    <a:pt x="5414181" y="654829"/>
                  </a:cubicBezTo>
                  <a:lnTo>
                    <a:pt x="5414181" y="1907529"/>
                  </a:lnTo>
                  <a:lnTo>
                    <a:pt x="0" y="1907529"/>
                  </a:lnTo>
                  <a:lnTo>
                    <a:pt x="0" y="65482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>
                    <a:lumMod val="65000"/>
                  </a:prstClr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5C60F1C-C614-D673-6411-C169E9AA4CBA}"/>
                </a:ext>
              </a:extLst>
            </p:cNvPr>
            <p:cNvSpPr/>
            <p:nvPr/>
          </p:nvSpPr>
          <p:spPr>
            <a:xfrm>
              <a:off x="3354980" y="2191999"/>
              <a:ext cx="8239645" cy="1226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10">
                <a:defRPr/>
              </a:pPr>
              <a:endParaRPr lang="en-IN" sz="2400">
                <a:solidFill>
                  <a:prstClr val="white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sp>
        <p:nvSpPr>
          <p:cNvPr id="48" name="Arrow: Chevron 1">
            <a:extLst>
              <a:ext uri="{FF2B5EF4-FFF2-40B4-BE49-F238E27FC236}">
                <a16:creationId xmlns:a16="http://schemas.microsoft.com/office/drawing/2014/main" id="{EDD36CF5-9C4F-FDDA-3BB8-AF8E7A53C670}"/>
              </a:ext>
            </a:extLst>
          </p:cNvPr>
          <p:cNvSpPr/>
          <p:nvPr/>
        </p:nvSpPr>
        <p:spPr bwMode="auto">
          <a:xfrm>
            <a:off x="916806" y="893494"/>
            <a:ext cx="2758700" cy="393233"/>
          </a:xfrm>
          <a:custGeom>
            <a:avLst/>
            <a:gdLst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215900 w 2628900"/>
              <a:gd name="connsiteY5" fmla="*/ 215900 h 431800"/>
              <a:gd name="connsiteX6" fmla="*/ 0 w 2628900"/>
              <a:gd name="connsiteY6" fmla="*/ 0 h 431800"/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0 w 2628900"/>
              <a:gd name="connsiteY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431800">
                <a:moveTo>
                  <a:pt x="0" y="0"/>
                </a:moveTo>
                <a:lnTo>
                  <a:pt x="2413000" y="0"/>
                </a:lnTo>
                <a:lnTo>
                  <a:pt x="2628900" y="215900"/>
                </a:lnTo>
                <a:lnTo>
                  <a:pt x="24130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DC440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 Strategic (Monthly)</a:t>
            </a:r>
            <a:endParaRPr lang="en-IN" sz="1700" b="1" kern="0">
              <a:solidFill>
                <a:srgbClr val="FEFDFD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15E6949D-2C0D-5AA3-54C9-EB402DA21C91}"/>
              </a:ext>
            </a:extLst>
          </p:cNvPr>
          <p:cNvSpPr/>
          <p:nvPr/>
        </p:nvSpPr>
        <p:spPr bwMode="auto">
          <a:xfrm>
            <a:off x="3546510" y="893494"/>
            <a:ext cx="7812225" cy="393233"/>
          </a:xfrm>
          <a:prstGeom prst="chevron">
            <a:avLst/>
          </a:prstGeom>
          <a:solidFill>
            <a:srgbClr val="003E5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>
              <a:defRPr/>
            </a:pPr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Steering Committee – Engagement Governance</a:t>
            </a:r>
            <a:endParaRPr lang="en-IN" sz="1700" b="1" kern="0">
              <a:solidFill>
                <a:srgbClr val="FEFDFD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0" name="Arrow: Chevron 1">
            <a:extLst>
              <a:ext uri="{FF2B5EF4-FFF2-40B4-BE49-F238E27FC236}">
                <a16:creationId xmlns:a16="http://schemas.microsoft.com/office/drawing/2014/main" id="{0383F65B-0E1A-53ED-B340-75E5DFD773AA}"/>
              </a:ext>
            </a:extLst>
          </p:cNvPr>
          <p:cNvSpPr/>
          <p:nvPr/>
        </p:nvSpPr>
        <p:spPr bwMode="auto">
          <a:xfrm>
            <a:off x="916774" y="4336118"/>
            <a:ext cx="2758700" cy="393233"/>
          </a:xfrm>
          <a:custGeom>
            <a:avLst/>
            <a:gdLst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215900 w 2628900"/>
              <a:gd name="connsiteY5" fmla="*/ 215900 h 431800"/>
              <a:gd name="connsiteX6" fmla="*/ 0 w 2628900"/>
              <a:gd name="connsiteY6" fmla="*/ 0 h 431800"/>
              <a:gd name="connsiteX0" fmla="*/ 0 w 2628900"/>
              <a:gd name="connsiteY0" fmla="*/ 0 h 431800"/>
              <a:gd name="connsiteX1" fmla="*/ 2413000 w 2628900"/>
              <a:gd name="connsiteY1" fmla="*/ 0 h 431800"/>
              <a:gd name="connsiteX2" fmla="*/ 2628900 w 2628900"/>
              <a:gd name="connsiteY2" fmla="*/ 215900 h 431800"/>
              <a:gd name="connsiteX3" fmla="*/ 2413000 w 2628900"/>
              <a:gd name="connsiteY3" fmla="*/ 431800 h 431800"/>
              <a:gd name="connsiteX4" fmla="*/ 0 w 2628900"/>
              <a:gd name="connsiteY4" fmla="*/ 431800 h 431800"/>
              <a:gd name="connsiteX5" fmla="*/ 0 w 2628900"/>
              <a:gd name="connsiteY5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900" h="431800">
                <a:moveTo>
                  <a:pt x="0" y="0"/>
                </a:moveTo>
                <a:lnTo>
                  <a:pt x="2413000" y="0"/>
                </a:lnTo>
                <a:lnTo>
                  <a:pt x="2628900" y="215900"/>
                </a:lnTo>
                <a:lnTo>
                  <a:pt x="2413000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rgbClr val="DC440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Operational (Daily)</a:t>
            </a: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0B0146DD-ED47-7EF9-1670-88371359C842}"/>
              </a:ext>
            </a:extLst>
          </p:cNvPr>
          <p:cNvSpPr/>
          <p:nvPr/>
        </p:nvSpPr>
        <p:spPr bwMode="auto">
          <a:xfrm>
            <a:off x="3546477" y="4336118"/>
            <a:ext cx="7812225" cy="393233"/>
          </a:xfrm>
          <a:prstGeom prst="chevron">
            <a:avLst/>
          </a:prstGeom>
          <a:solidFill>
            <a:srgbClr val="003E5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32"/>
            <a:r>
              <a:rPr lang="en-US" sz="1700" b="1" kern="0">
                <a:solidFill>
                  <a:srgbClr val="FEFDFD"/>
                </a:solidFill>
                <a:latin typeface="+mj-lt"/>
                <a:cs typeface="Calibri" panose="020F0502020204030204" pitchFamily="34" charset="0"/>
              </a:rPr>
              <a:t>Team Reviews – Solution Governance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460CD3-4BFE-2857-E96F-DDA78AFB7230}"/>
              </a:ext>
            </a:extLst>
          </p:cNvPr>
          <p:cNvGrpSpPr/>
          <p:nvPr/>
        </p:nvGrpSpPr>
        <p:grpSpPr>
          <a:xfrm flipH="1">
            <a:off x="916785" y="4741778"/>
            <a:ext cx="10183549" cy="919846"/>
            <a:chOff x="3354965" y="2191998"/>
            <a:chExt cx="8239660" cy="843181"/>
          </a:xfrm>
        </p:grpSpPr>
        <p:sp>
          <p:nvSpPr>
            <p:cNvPr id="53" name="Rectangle 80">
              <a:extLst>
                <a:ext uri="{FF2B5EF4-FFF2-40B4-BE49-F238E27FC236}">
                  <a16:creationId xmlns:a16="http://schemas.microsoft.com/office/drawing/2014/main" id="{785CF144-A66D-F804-D187-1175B686D0B8}"/>
                </a:ext>
              </a:extLst>
            </p:cNvPr>
            <p:cNvSpPr/>
            <p:nvPr/>
          </p:nvSpPr>
          <p:spPr>
            <a:xfrm flipH="1" flipV="1">
              <a:off x="3354965" y="2766161"/>
              <a:ext cx="8239657" cy="1104912"/>
            </a:xfrm>
            <a:custGeom>
              <a:avLst/>
              <a:gdLst>
                <a:gd name="connsiteX0" fmla="*/ 0 w 5414181"/>
                <a:gd name="connsiteY0" fmla="*/ 0 h 1252700"/>
                <a:gd name="connsiteX1" fmla="*/ 5414181 w 5414181"/>
                <a:gd name="connsiteY1" fmla="*/ 0 h 1252700"/>
                <a:gd name="connsiteX2" fmla="*/ 5414181 w 5414181"/>
                <a:gd name="connsiteY2" fmla="*/ 1252700 h 1252700"/>
                <a:gd name="connsiteX3" fmla="*/ 0 w 5414181"/>
                <a:gd name="connsiteY3" fmla="*/ 1252700 h 1252700"/>
                <a:gd name="connsiteX4" fmla="*/ 0 w 5414181"/>
                <a:gd name="connsiteY4" fmla="*/ 0 h 1252700"/>
                <a:gd name="connsiteX0" fmla="*/ 0 w 5414181"/>
                <a:gd name="connsiteY0" fmla="*/ 242626 h 1495326"/>
                <a:gd name="connsiteX1" fmla="*/ 5414181 w 5414181"/>
                <a:gd name="connsiteY1" fmla="*/ 242626 h 1495326"/>
                <a:gd name="connsiteX2" fmla="*/ 5414181 w 5414181"/>
                <a:gd name="connsiteY2" fmla="*/ 1495326 h 1495326"/>
                <a:gd name="connsiteX3" fmla="*/ 0 w 5414181"/>
                <a:gd name="connsiteY3" fmla="*/ 1495326 h 1495326"/>
                <a:gd name="connsiteX4" fmla="*/ 0 w 5414181"/>
                <a:gd name="connsiteY4" fmla="*/ 242626 h 1495326"/>
                <a:gd name="connsiteX0" fmla="*/ 0 w 5414181"/>
                <a:gd name="connsiteY0" fmla="*/ 389229 h 1641929"/>
                <a:gd name="connsiteX1" fmla="*/ 5414181 w 5414181"/>
                <a:gd name="connsiteY1" fmla="*/ 389229 h 1641929"/>
                <a:gd name="connsiteX2" fmla="*/ 5414181 w 5414181"/>
                <a:gd name="connsiteY2" fmla="*/ 1641929 h 1641929"/>
                <a:gd name="connsiteX3" fmla="*/ 0 w 5414181"/>
                <a:gd name="connsiteY3" fmla="*/ 1641929 h 1641929"/>
                <a:gd name="connsiteX4" fmla="*/ 0 w 5414181"/>
                <a:gd name="connsiteY4" fmla="*/ 389229 h 1641929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438422 h 1691122"/>
                <a:gd name="connsiteX1" fmla="*/ 5414181 w 5414181"/>
                <a:gd name="connsiteY1" fmla="*/ 438422 h 1691122"/>
                <a:gd name="connsiteX2" fmla="*/ 5414181 w 5414181"/>
                <a:gd name="connsiteY2" fmla="*/ 1691122 h 1691122"/>
                <a:gd name="connsiteX3" fmla="*/ 0 w 5414181"/>
                <a:gd name="connsiteY3" fmla="*/ 1691122 h 1691122"/>
                <a:gd name="connsiteX4" fmla="*/ 0 w 5414181"/>
                <a:gd name="connsiteY4" fmla="*/ 438422 h 1691122"/>
                <a:gd name="connsiteX0" fmla="*/ 0 w 5414181"/>
                <a:gd name="connsiteY0" fmla="*/ 532632 h 1785332"/>
                <a:gd name="connsiteX1" fmla="*/ 5414181 w 5414181"/>
                <a:gd name="connsiteY1" fmla="*/ 532632 h 1785332"/>
                <a:gd name="connsiteX2" fmla="*/ 5414181 w 5414181"/>
                <a:gd name="connsiteY2" fmla="*/ 1785332 h 1785332"/>
                <a:gd name="connsiteX3" fmla="*/ 0 w 5414181"/>
                <a:gd name="connsiteY3" fmla="*/ 1785332 h 1785332"/>
                <a:gd name="connsiteX4" fmla="*/ 0 w 5414181"/>
                <a:gd name="connsiteY4" fmla="*/ 532632 h 1785332"/>
                <a:gd name="connsiteX0" fmla="*/ 0 w 5414181"/>
                <a:gd name="connsiteY0" fmla="*/ 654829 h 1907529"/>
                <a:gd name="connsiteX1" fmla="*/ 5414181 w 5414181"/>
                <a:gd name="connsiteY1" fmla="*/ 654829 h 1907529"/>
                <a:gd name="connsiteX2" fmla="*/ 5414181 w 5414181"/>
                <a:gd name="connsiteY2" fmla="*/ 1907529 h 1907529"/>
                <a:gd name="connsiteX3" fmla="*/ 0 w 5414181"/>
                <a:gd name="connsiteY3" fmla="*/ 1907529 h 1907529"/>
                <a:gd name="connsiteX4" fmla="*/ 0 w 5414181"/>
                <a:gd name="connsiteY4" fmla="*/ 654829 h 190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4181" h="1907529">
                  <a:moveTo>
                    <a:pt x="0" y="654829"/>
                  </a:moveTo>
                  <a:cubicBezTo>
                    <a:pt x="1750136" y="-190769"/>
                    <a:pt x="4291843" y="-245358"/>
                    <a:pt x="5414181" y="654829"/>
                  </a:cubicBezTo>
                  <a:lnTo>
                    <a:pt x="5414181" y="1907529"/>
                  </a:lnTo>
                  <a:lnTo>
                    <a:pt x="0" y="1907529"/>
                  </a:lnTo>
                  <a:lnTo>
                    <a:pt x="0" y="654829"/>
                  </a:lnTo>
                  <a:close/>
                </a:path>
              </a:pathLst>
            </a:custGeom>
          </p:spPr>
          <p:txBody>
            <a:bodyPr wrap="square">
              <a:spAutoFit/>
            </a:bodyPr>
            <a:lstStyle/>
            <a:p>
              <a:pPr algn="ctr" defTabSz="1219110"/>
              <a:endPara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8885E6-378D-1CEA-BF4B-5B50CDF538CB}"/>
                </a:ext>
              </a:extLst>
            </p:cNvPr>
            <p:cNvSpPr/>
            <p:nvPr/>
          </p:nvSpPr>
          <p:spPr>
            <a:xfrm>
              <a:off x="3354980" y="2191998"/>
              <a:ext cx="8239645" cy="1398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10"/>
              <a:endPara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E5000F0-D390-1206-8328-8CBADB2EAAC2}"/>
              </a:ext>
            </a:extLst>
          </p:cNvPr>
          <p:cNvSpPr/>
          <p:nvPr/>
        </p:nvSpPr>
        <p:spPr>
          <a:xfrm>
            <a:off x="4369020" y="1348137"/>
            <a:ext cx="2416779" cy="86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Engagement performance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Testing progress Review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Issues and risk reviews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Strategic directions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B14C6D-1880-45BC-45D2-12DBD48DA742}"/>
              </a:ext>
            </a:extLst>
          </p:cNvPr>
          <p:cNvSpPr/>
          <p:nvPr/>
        </p:nvSpPr>
        <p:spPr>
          <a:xfrm>
            <a:off x="1300480" y="3813667"/>
            <a:ext cx="3003891" cy="29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07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Program Manger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12C279-9F23-2AC4-0192-9DE14EB276B4}"/>
              </a:ext>
            </a:extLst>
          </p:cNvPr>
          <p:cNvSpPr/>
          <p:nvPr/>
        </p:nvSpPr>
        <p:spPr>
          <a:xfrm>
            <a:off x="1352107" y="5541972"/>
            <a:ext cx="2305591" cy="293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07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Stakeholders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E80966-EA50-99A8-63EF-C0903574CCA4}"/>
              </a:ext>
            </a:extLst>
          </p:cNvPr>
          <p:cNvSpPr/>
          <p:nvPr/>
        </p:nvSpPr>
        <p:spPr>
          <a:xfrm>
            <a:off x="9097722" y="5593862"/>
            <a:ext cx="19970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10"/>
            <a:r>
              <a: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LTIM Team Lead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2BD1EF-7533-4FCC-333B-D618D6DD07FF}"/>
              </a:ext>
            </a:extLst>
          </p:cNvPr>
          <p:cNvSpPr/>
          <p:nvPr/>
        </p:nvSpPr>
        <p:spPr>
          <a:xfrm>
            <a:off x="4369021" y="3035520"/>
            <a:ext cx="2426657" cy="863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Progress reviews  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Release Test Status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Scope Change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Issue management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A6CE4E7-6E56-F04A-094D-3C42FAD626D9}"/>
              </a:ext>
            </a:extLst>
          </p:cNvPr>
          <p:cNvSpPr/>
          <p:nvPr/>
        </p:nvSpPr>
        <p:spPr>
          <a:xfrm>
            <a:off x="4369020" y="4914165"/>
            <a:ext cx="5339955" cy="1056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Daily stand-up meeting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Detailed status reports and activity updates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Release Test Coverage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Daily Status (Schedule, Issues, Risks, Next Steps, Resources, Process)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IN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Issue escalation and resolution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1D82E04-2204-E464-4AFC-9AAA8D4B6A1C}"/>
              </a:ext>
            </a:extLst>
          </p:cNvPr>
          <p:cNvSpPr/>
          <p:nvPr/>
        </p:nvSpPr>
        <p:spPr bwMode="auto">
          <a:xfrm>
            <a:off x="1935674" y="4995666"/>
            <a:ext cx="536967" cy="536967"/>
          </a:xfrm>
          <a:prstGeom prst="ellipse">
            <a:avLst/>
          </a:prstGeom>
          <a:solidFill>
            <a:srgbClr val="00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>
              <a:defRPr/>
            </a:pPr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02C9B9-9C83-9DB1-5701-6C1AE5A0C4C8}"/>
              </a:ext>
            </a:extLst>
          </p:cNvPr>
          <p:cNvSpPr/>
          <p:nvPr/>
        </p:nvSpPr>
        <p:spPr bwMode="auto">
          <a:xfrm>
            <a:off x="9833323" y="5011658"/>
            <a:ext cx="536967" cy="536967"/>
          </a:xfrm>
          <a:prstGeom prst="ellipse">
            <a:avLst/>
          </a:prstGeom>
          <a:solidFill>
            <a:srgbClr val="00206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/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5066C1-72CB-7929-073A-9840F117374E}"/>
              </a:ext>
            </a:extLst>
          </p:cNvPr>
          <p:cNvSpPr/>
          <p:nvPr/>
        </p:nvSpPr>
        <p:spPr>
          <a:xfrm rot="16200000">
            <a:off x="-765212" y="3379205"/>
            <a:ext cx="2877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32" eaLnBrk="0" hangingPunct="0">
              <a:spcBef>
                <a:spcPct val="15000"/>
              </a:spcBef>
              <a:buSzPct val="125000"/>
              <a:defRPr/>
            </a:pPr>
            <a:r>
              <a:rPr lang="en-US" sz="2000" b="1" kern="0">
                <a:solidFill>
                  <a:prstClr val="white"/>
                </a:solidFill>
                <a:latin typeface="+mj-lt"/>
                <a:cs typeface="Calibri" panose="020F0502020204030204" pitchFamily="34" charset="0"/>
              </a:rPr>
              <a:t>Governance 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43C8CC5-6147-CD25-F3B8-DEEE9E3D72CA}"/>
              </a:ext>
            </a:extLst>
          </p:cNvPr>
          <p:cNvGrpSpPr/>
          <p:nvPr/>
        </p:nvGrpSpPr>
        <p:grpSpPr>
          <a:xfrm>
            <a:off x="1943811" y="1593851"/>
            <a:ext cx="536967" cy="536967"/>
            <a:chOff x="1468742" y="1318133"/>
            <a:chExt cx="402725" cy="40272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57D946E-923D-8CFC-73B3-063F6A8E397C}"/>
                </a:ext>
              </a:extLst>
            </p:cNvPr>
            <p:cNvSpPr/>
            <p:nvPr/>
          </p:nvSpPr>
          <p:spPr bwMode="auto">
            <a:xfrm>
              <a:off x="1468742" y="1318133"/>
              <a:ext cx="402725" cy="402725"/>
            </a:xfrm>
            <a:prstGeom prst="ellipse">
              <a:avLst/>
            </a:prstGeom>
            <a:solidFill>
              <a:srgbClr val="00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11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8EEE6F8C-5C5A-6F0E-496D-58D095BB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7363" y="1409944"/>
              <a:ext cx="265483" cy="219103"/>
            </a:xfrm>
            <a:custGeom>
              <a:avLst/>
              <a:gdLst>
                <a:gd name="T0" fmla="*/ 3325 w 10668"/>
                <a:gd name="T1" fmla="*/ 4569 h 8776"/>
                <a:gd name="T2" fmla="*/ 5859 w 10668"/>
                <a:gd name="T3" fmla="*/ 3084 h 8776"/>
                <a:gd name="T4" fmla="*/ 7410 w 10668"/>
                <a:gd name="T5" fmla="*/ 6839 h 8776"/>
                <a:gd name="T6" fmla="*/ 5334 w 10668"/>
                <a:gd name="T7" fmla="*/ 8776 h 8776"/>
                <a:gd name="T8" fmla="*/ 3258 w 10668"/>
                <a:gd name="T9" fmla="*/ 6826 h 8776"/>
                <a:gd name="T10" fmla="*/ 1427 w 10668"/>
                <a:gd name="T11" fmla="*/ 4949 h 8776"/>
                <a:gd name="T12" fmla="*/ 2925 w 10668"/>
                <a:gd name="T13" fmla="*/ 3956 h 8776"/>
                <a:gd name="T14" fmla="*/ 3117 w 10668"/>
                <a:gd name="T15" fmla="*/ 4149 h 8776"/>
                <a:gd name="T16" fmla="*/ 2907 w 10668"/>
                <a:gd name="T17" fmla="*/ 6522 h 8776"/>
                <a:gd name="T18" fmla="*/ 2134 w 10668"/>
                <a:gd name="T19" fmla="*/ 7949 h 8776"/>
                <a:gd name="T20" fmla="*/ 1361 w 10668"/>
                <a:gd name="T21" fmla="*/ 6619 h 8776"/>
                <a:gd name="T22" fmla="*/ 7643 w 10668"/>
                <a:gd name="T23" fmla="*/ 4396 h 8776"/>
                <a:gd name="T24" fmla="*/ 7936 w 10668"/>
                <a:gd name="T25" fmla="*/ 3943 h 8776"/>
                <a:gd name="T26" fmla="*/ 9240 w 10668"/>
                <a:gd name="T27" fmla="*/ 4949 h 8776"/>
                <a:gd name="T28" fmla="*/ 9307 w 10668"/>
                <a:gd name="T29" fmla="*/ 7949 h 8776"/>
                <a:gd name="T30" fmla="*/ 7761 w 10668"/>
                <a:gd name="T31" fmla="*/ 7949 h 8776"/>
                <a:gd name="T32" fmla="*/ 5 w 10668"/>
                <a:gd name="T33" fmla="*/ 6306 h 8776"/>
                <a:gd name="T34" fmla="*/ 307 w 10668"/>
                <a:gd name="T35" fmla="*/ 4738 h 8776"/>
                <a:gd name="T36" fmla="*/ 1252 w 10668"/>
                <a:gd name="T37" fmla="*/ 4491 h 8776"/>
                <a:gd name="T38" fmla="*/ 1039 w 10668"/>
                <a:gd name="T39" fmla="*/ 5096 h 8776"/>
                <a:gd name="T40" fmla="*/ 1013 w 10668"/>
                <a:gd name="T41" fmla="*/ 7243 h 8776"/>
                <a:gd name="T42" fmla="*/ 0 w 10668"/>
                <a:gd name="T43" fmla="*/ 7243 h 8776"/>
                <a:gd name="T44" fmla="*/ 9650 w 10668"/>
                <a:gd name="T45" fmla="*/ 6206 h 8776"/>
                <a:gd name="T46" fmla="*/ 9457 w 10668"/>
                <a:gd name="T47" fmla="*/ 4585 h 8776"/>
                <a:gd name="T48" fmla="*/ 9672 w 10668"/>
                <a:gd name="T49" fmla="*/ 4455 h 8776"/>
                <a:gd name="T50" fmla="*/ 10601 w 10668"/>
                <a:gd name="T51" fmla="*/ 5112 h 8776"/>
                <a:gd name="T52" fmla="*/ 10668 w 10668"/>
                <a:gd name="T53" fmla="*/ 7243 h 8776"/>
                <a:gd name="T54" fmla="*/ 9655 w 10668"/>
                <a:gd name="T55" fmla="*/ 7243 h 8776"/>
                <a:gd name="T56" fmla="*/ 859 w 10668"/>
                <a:gd name="T57" fmla="*/ 4069 h 8776"/>
                <a:gd name="T58" fmla="*/ 486 w 10668"/>
                <a:gd name="T59" fmla="*/ 3184 h 8776"/>
                <a:gd name="T60" fmla="*/ 1401 w 10668"/>
                <a:gd name="T61" fmla="*/ 3065 h 8776"/>
                <a:gd name="T62" fmla="*/ 859 w 10668"/>
                <a:gd name="T63" fmla="*/ 4069 h 8776"/>
                <a:gd name="T64" fmla="*/ 9256 w 10668"/>
                <a:gd name="T65" fmla="*/ 3908 h 8776"/>
                <a:gd name="T66" fmla="*/ 9541 w 10668"/>
                <a:gd name="T67" fmla="*/ 2916 h 8776"/>
                <a:gd name="T68" fmla="*/ 9927 w 10668"/>
                <a:gd name="T69" fmla="*/ 4025 h 8776"/>
                <a:gd name="T70" fmla="*/ 9534 w 10668"/>
                <a:gd name="T71" fmla="*/ 4065 h 8776"/>
                <a:gd name="T72" fmla="*/ 2163 w 10668"/>
                <a:gd name="T73" fmla="*/ 3312 h 8776"/>
                <a:gd name="T74" fmla="*/ 1939 w 10668"/>
                <a:gd name="T75" fmla="*/ 2436 h 8776"/>
                <a:gd name="T76" fmla="*/ 3049 w 10668"/>
                <a:gd name="T77" fmla="*/ 1840 h 8776"/>
                <a:gd name="T78" fmla="*/ 3635 w 10668"/>
                <a:gd name="T79" fmla="*/ 2950 h 8776"/>
                <a:gd name="T80" fmla="*/ 2827 w 10668"/>
                <a:gd name="T81" fmla="*/ 3570 h 8776"/>
                <a:gd name="T82" fmla="*/ 7747 w 10668"/>
                <a:gd name="T83" fmla="*/ 3567 h 8776"/>
                <a:gd name="T84" fmla="*/ 7032 w 10668"/>
                <a:gd name="T85" fmla="*/ 2949 h 8776"/>
                <a:gd name="T86" fmla="*/ 7617 w 10668"/>
                <a:gd name="T87" fmla="*/ 1841 h 8776"/>
                <a:gd name="T88" fmla="*/ 8729 w 10668"/>
                <a:gd name="T89" fmla="*/ 2436 h 8776"/>
                <a:gd name="T90" fmla="*/ 8187 w 10668"/>
                <a:gd name="T91" fmla="*/ 3519 h 8776"/>
                <a:gd name="T92" fmla="*/ 5162 w 10668"/>
                <a:gd name="T93" fmla="*/ 2628 h 8776"/>
                <a:gd name="T94" fmla="*/ 4045 w 10668"/>
                <a:gd name="T95" fmla="*/ 1607 h 8776"/>
                <a:gd name="T96" fmla="*/ 5041 w 10668"/>
                <a:gd name="T97" fmla="*/ 34 h 8776"/>
                <a:gd name="T98" fmla="*/ 6621 w 10668"/>
                <a:gd name="T99" fmla="*/ 1036 h 8776"/>
                <a:gd name="T100" fmla="*/ 6512 w 10668"/>
                <a:gd name="T101" fmla="*/ 1913 h 8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68" h="8776">
                  <a:moveTo>
                    <a:pt x="3258" y="6826"/>
                  </a:moveTo>
                  <a:cubicBezTo>
                    <a:pt x="3264" y="4757"/>
                    <a:pt x="3262" y="4816"/>
                    <a:pt x="3325" y="4569"/>
                  </a:cubicBezTo>
                  <a:cubicBezTo>
                    <a:pt x="3383" y="4345"/>
                    <a:pt x="3496" y="4100"/>
                    <a:pt x="3632" y="3904"/>
                  </a:cubicBezTo>
                  <a:cubicBezTo>
                    <a:pt x="4130" y="3190"/>
                    <a:pt x="5015" y="2864"/>
                    <a:pt x="5859" y="3084"/>
                  </a:cubicBezTo>
                  <a:cubicBezTo>
                    <a:pt x="6664" y="3294"/>
                    <a:pt x="7252" y="3954"/>
                    <a:pt x="7389" y="4803"/>
                  </a:cubicBezTo>
                  <a:cubicBezTo>
                    <a:pt x="7401" y="4877"/>
                    <a:pt x="7407" y="5402"/>
                    <a:pt x="7410" y="6839"/>
                  </a:cubicBezTo>
                  <a:lnTo>
                    <a:pt x="7415" y="8776"/>
                  </a:lnTo>
                  <a:lnTo>
                    <a:pt x="5334" y="8776"/>
                  </a:lnTo>
                  <a:lnTo>
                    <a:pt x="3253" y="8776"/>
                  </a:lnTo>
                  <a:lnTo>
                    <a:pt x="3258" y="6826"/>
                  </a:lnTo>
                  <a:close/>
                  <a:moveTo>
                    <a:pt x="1361" y="6619"/>
                  </a:moveTo>
                  <a:cubicBezTo>
                    <a:pt x="1361" y="5200"/>
                    <a:pt x="1362" y="5170"/>
                    <a:pt x="1427" y="4949"/>
                  </a:cubicBezTo>
                  <a:cubicBezTo>
                    <a:pt x="1486" y="4754"/>
                    <a:pt x="1613" y="4539"/>
                    <a:pt x="1766" y="4378"/>
                  </a:cubicBezTo>
                  <a:cubicBezTo>
                    <a:pt x="2063" y="4068"/>
                    <a:pt x="2516" y="3902"/>
                    <a:pt x="2925" y="3956"/>
                  </a:cubicBezTo>
                  <a:cubicBezTo>
                    <a:pt x="3002" y="3966"/>
                    <a:pt x="3090" y="3982"/>
                    <a:pt x="3120" y="3991"/>
                  </a:cubicBezTo>
                  <a:cubicBezTo>
                    <a:pt x="3182" y="4009"/>
                    <a:pt x="3182" y="4007"/>
                    <a:pt x="3117" y="4149"/>
                  </a:cubicBezTo>
                  <a:cubicBezTo>
                    <a:pt x="3062" y="4270"/>
                    <a:pt x="2991" y="4492"/>
                    <a:pt x="2961" y="4643"/>
                  </a:cubicBezTo>
                  <a:cubicBezTo>
                    <a:pt x="2912" y="4884"/>
                    <a:pt x="2907" y="5056"/>
                    <a:pt x="2907" y="6522"/>
                  </a:cubicBezTo>
                  <a:lnTo>
                    <a:pt x="2907" y="7949"/>
                  </a:lnTo>
                  <a:lnTo>
                    <a:pt x="2134" y="7949"/>
                  </a:lnTo>
                  <a:lnTo>
                    <a:pt x="1361" y="7949"/>
                  </a:lnTo>
                  <a:lnTo>
                    <a:pt x="1361" y="6619"/>
                  </a:lnTo>
                  <a:close/>
                  <a:moveTo>
                    <a:pt x="7760" y="6519"/>
                  </a:moveTo>
                  <a:cubicBezTo>
                    <a:pt x="7760" y="4836"/>
                    <a:pt x="7755" y="4744"/>
                    <a:pt x="7643" y="4396"/>
                  </a:cubicBezTo>
                  <a:cubicBezTo>
                    <a:pt x="7605" y="4277"/>
                    <a:pt x="7513" y="4050"/>
                    <a:pt x="7492" y="4021"/>
                  </a:cubicBezTo>
                  <a:cubicBezTo>
                    <a:pt x="7471" y="3994"/>
                    <a:pt x="7833" y="3930"/>
                    <a:pt x="7936" y="3943"/>
                  </a:cubicBezTo>
                  <a:cubicBezTo>
                    <a:pt x="8151" y="3970"/>
                    <a:pt x="8216" y="3983"/>
                    <a:pt x="8323" y="4017"/>
                  </a:cubicBezTo>
                  <a:cubicBezTo>
                    <a:pt x="8755" y="4156"/>
                    <a:pt x="9113" y="4519"/>
                    <a:pt x="9240" y="4949"/>
                  </a:cubicBezTo>
                  <a:cubicBezTo>
                    <a:pt x="9307" y="5173"/>
                    <a:pt x="9307" y="5182"/>
                    <a:pt x="9307" y="6611"/>
                  </a:cubicBezTo>
                  <a:lnTo>
                    <a:pt x="9307" y="7949"/>
                  </a:lnTo>
                  <a:lnTo>
                    <a:pt x="8534" y="7949"/>
                  </a:lnTo>
                  <a:lnTo>
                    <a:pt x="7761" y="7949"/>
                  </a:lnTo>
                  <a:lnTo>
                    <a:pt x="7760" y="6519"/>
                  </a:lnTo>
                  <a:close/>
                  <a:moveTo>
                    <a:pt x="5" y="6306"/>
                  </a:moveTo>
                  <a:cubicBezTo>
                    <a:pt x="8" y="5741"/>
                    <a:pt x="16" y="5335"/>
                    <a:pt x="24" y="5283"/>
                  </a:cubicBezTo>
                  <a:cubicBezTo>
                    <a:pt x="59" y="5064"/>
                    <a:pt x="146" y="4898"/>
                    <a:pt x="307" y="4738"/>
                  </a:cubicBezTo>
                  <a:cubicBezTo>
                    <a:pt x="499" y="4547"/>
                    <a:pt x="719" y="4456"/>
                    <a:pt x="990" y="4455"/>
                  </a:cubicBezTo>
                  <a:cubicBezTo>
                    <a:pt x="1106" y="4455"/>
                    <a:pt x="1224" y="4471"/>
                    <a:pt x="1252" y="4491"/>
                  </a:cubicBezTo>
                  <a:cubicBezTo>
                    <a:pt x="1254" y="4493"/>
                    <a:pt x="1237" y="4532"/>
                    <a:pt x="1214" y="4579"/>
                  </a:cubicBezTo>
                  <a:cubicBezTo>
                    <a:pt x="1132" y="4739"/>
                    <a:pt x="1088" y="4869"/>
                    <a:pt x="1039" y="5096"/>
                  </a:cubicBezTo>
                  <a:cubicBezTo>
                    <a:pt x="1028" y="5148"/>
                    <a:pt x="1022" y="5472"/>
                    <a:pt x="1018" y="6206"/>
                  </a:cubicBezTo>
                  <a:lnTo>
                    <a:pt x="1013" y="7243"/>
                  </a:lnTo>
                  <a:lnTo>
                    <a:pt x="506" y="7243"/>
                  </a:lnTo>
                  <a:lnTo>
                    <a:pt x="0" y="7243"/>
                  </a:lnTo>
                  <a:lnTo>
                    <a:pt x="5" y="6306"/>
                  </a:lnTo>
                  <a:close/>
                  <a:moveTo>
                    <a:pt x="9650" y="6206"/>
                  </a:moveTo>
                  <a:cubicBezTo>
                    <a:pt x="9645" y="5179"/>
                    <a:pt x="9643" y="5145"/>
                    <a:pt x="9599" y="4963"/>
                  </a:cubicBezTo>
                  <a:cubicBezTo>
                    <a:pt x="9575" y="4864"/>
                    <a:pt x="9506" y="4682"/>
                    <a:pt x="9457" y="4585"/>
                  </a:cubicBezTo>
                  <a:cubicBezTo>
                    <a:pt x="9432" y="4535"/>
                    <a:pt x="9413" y="4493"/>
                    <a:pt x="9416" y="4491"/>
                  </a:cubicBezTo>
                  <a:cubicBezTo>
                    <a:pt x="9443" y="4471"/>
                    <a:pt x="9560" y="4455"/>
                    <a:pt x="9672" y="4455"/>
                  </a:cubicBezTo>
                  <a:cubicBezTo>
                    <a:pt x="9847" y="4455"/>
                    <a:pt x="9957" y="4481"/>
                    <a:pt x="10120" y="4561"/>
                  </a:cubicBezTo>
                  <a:cubicBezTo>
                    <a:pt x="10340" y="4669"/>
                    <a:pt x="10521" y="4877"/>
                    <a:pt x="10601" y="5112"/>
                  </a:cubicBezTo>
                  <a:cubicBezTo>
                    <a:pt x="10654" y="5267"/>
                    <a:pt x="10658" y="5344"/>
                    <a:pt x="10663" y="6306"/>
                  </a:cubicBezTo>
                  <a:lnTo>
                    <a:pt x="10668" y="7243"/>
                  </a:lnTo>
                  <a:lnTo>
                    <a:pt x="10161" y="7243"/>
                  </a:lnTo>
                  <a:lnTo>
                    <a:pt x="9655" y="7243"/>
                  </a:lnTo>
                  <a:lnTo>
                    <a:pt x="9650" y="6206"/>
                  </a:lnTo>
                  <a:close/>
                  <a:moveTo>
                    <a:pt x="859" y="4069"/>
                  </a:moveTo>
                  <a:cubicBezTo>
                    <a:pt x="720" y="4041"/>
                    <a:pt x="543" y="3910"/>
                    <a:pt x="478" y="3785"/>
                  </a:cubicBezTo>
                  <a:cubicBezTo>
                    <a:pt x="373" y="3586"/>
                    <a:pt x="376" y="3371"/>
                    <a:pt x="486" y="3184"/>
                  </a:cubicBezTo>
                  <a:cubicBezTo>
                    <a:pt x="613" y="2968"/>
                    <a:pt x="882" y="2855"/>
                    <a:pt x="1127" y="2916"/>
                  </a:cubicBezTo>
                  <a:cubicBezTo>
                    <a:pt x="1253" y="2948"/>
                    <a:pt x="1312" y="2980"/>
                    <a:pt x="1401" y="3065"/>
                  </a:cubicBezTo>
                  <a:cubicBezTo>
                    <a:pt x="1543" y="3200"/>
                    <a:pt x="1605" y="3385"/>
                    <a:pt x="1575" y="3585"/>
                  </a:cubicBezTo>
                  <a:cubicBezTo>
                    <a:pt x="1525" y="3921"/>
                    <a:pt x="1205" y="4138"/>
                    <a:pt x="859" y="4069"/>
                  </a:cubicBezTo>
                  <a:close/>
                  <a:moveTo>
                    <a:pt x="9534" y="4065"/>
                  </a:moveTo>
                  <a:cubicBezTo>
                    <a:pt x="9428" y="4040"/>
                    <a:pt x="9337" y="3989"/>
                    <a:pt x="9256" y="3908"/>
                  </a:cubicBezTo>
                  <a:cubicBezTo>
                    <a:pt x="9023" y="3675"/>
                    <a:pt x="9028" y="3292"/>
                    <a:pt x="9266" y="3065"/>
                  </a:cubicBezTo>
                  <a:cubicBezTo>
                    <a:pt x="9356" y="2980"/>
                    <a:pt x="9415" y="2948"/>
                    <a:pt x="9541" y="2916"/>
                  </a:cubicBezTo>
                  <a:cubicBezTo>
                    <a:pt x="9786" y="2855"/>
                    <a:pt x="10055" y="2968"/>
                    <a:pt x="10182" y="3184"/>
                  </a:cubicBezTo>
                  <a:cubicBezTo>
                    <a:pt x="10362" y="3490"/>
                    <a:pt x="10246" y="3874"/>
                    <a:pt x="9927" y="4025"/>
                  </a:cubicBezTo>
                  <a:cubicBezTo>
                    <a:pt x="9848" y="4062"/>
                    <a:pt x="9812" y="4071"/>
                    <a:pt x="9719" y="4076"/>
                  </a:cubicBezTo>
                  <a:cubicBezTo>
                    <a:pt x="9653" y="4080"/>
                    <a:pt x="9577" y="4075"/>
                    <a:pt x="9534" y="4065"/>
                  </a:cubicBezTo>
                  <a:close/>
                  <a:moveTo>
                    <a:pt x="2620" y="3557"/>
                  </a:moveTo>
                  <a:cubicBezTo>
                    <a:pt x="2420" y="3512"/>
                    <a:pt x="2296" y="3445"/>
                    <a:pt x="2163" y="3312"/>
                  </a:cubicBezTo>
                  <a:cubicBezTo>
                    <a:pt x="2054" y="3202"/>
                    <a:pt x="1984" y="3088"/>
                    <a:pt x="1939" y="2943"/>
                  </a:cubicBezTo>
                  <a:cubicBezTo>
                    <a:pt x="1903" y="2830"/>
                    <a:pt x="1903" y="2549"/>
                    <a:pt x="1939" y="2436"/>
                  </a:cubicBezTo>
                  <a:cubicBezTo>
                    <a:pt x="2026" y="2157"/>
                    <a:pt x="2244" y="1934"/>
                    <a:pt x="2521" y="1841"/>
                  </a:cubicBezTo>
                  <a:cubicBezTo>
                    <a:pt x="2643" y="1800"/>
                    <a:pt x="2929" y="1799"/>
                    <a:pt x="3049" y="1840"/>
                  </a:cubicBezTo>
                  <a:cubicBezTo>
                    <a:pt x="3345" y="1940"/>
                    <a:pt x="3553" y="2152"/>
                    <a:pt x="3641" y="2444"/>
                  </a:cubicBezTo>
                  <a:cubicBezTo>
                    <a:pt x="3685" y="2590"/>
                    <a:pt x="3683" y="2811"/>
                    <a:pt x="3635" y="2950"/>
                  </a:cubicBezTo>
                  <a:cubicBezTo>
                    <a:pt x="3582" y="3106"/>
                    <a:pt x="3524" y="3201"/>
                    <a:pt x="3414" y="3310"/>
                  </a:cubicBezTo>
                  <a:cubicBezTo>
                    <a:pt x="3247" y="3477"/>
                    <a:pt x="3059" y="3560"/>
                    <a:pt x="2827" y="3570"/>
                  </a:cubicBezTo>
                  <a:cubicBezTo>
                    <a:pt x="2747" y="3574"/>
                    <a:pt x="2670" y="3569"/>
                    <a:pt x="2620" y="3557"/>
                  </a:cubicBezTo>
                  <a:close/>
                  <a:moveTo>
                    <a:pt x="7747" y="3567"/>
                  </a:moveTo>
                  <a:cubicBezTo>
                    <a:pt x="7560" y="3536"/>
                    <a:pt x="7398" y="3452"/>
                    <a:pt x="7260" y="3316"/>
                  </a:cubicBezTo>
                  <a:cubicBezTo>
                    <a:pt x="7142" y="3200"/>
                    <a:pt x="7085" y="3107"/>
                    <a:pt x="7032" y="2949"/>
                  </a:cubicBezTo>
                  <a:cubicBezTo>
                    <a:pt x="6985" y="2810"/>
                    <a:pt x="6983" y="2589"/>
                    <a:pt x="7027" y="2444"/>
                  </a:cubicBezTo>
                  <a:cubicBezTo>
                    <a:pt x="7115" y="2151"/>
                    <a:pt x="7329" y="1932"/>
                    <a:pt x="7617" y="1841"/>
                  </a:cubicBezTo>
                  <a:cubicBezTo>
                    <a:pt x="7752" y="1798"/>
                    <a:pt x="8018" y="1798"/>
                    <a:pt x="8146" y="1841"/>
                  </a:cubicBezTo>
                  <a:cubicBezTo>
                    <a:pt x="8423" y="1934"/>
                    <a:pt x="8641" y="2157"/>
                    <a:pt x="8729" y="2436"/>
                  </a:cubicBezTo>
                  <a:cubicBezTo>
                    <a:pt x="8766" y="2554"/>
                    <a:pt x="8763" y="2844"/>
                    <a:pt x="8724" y="2958"/>
                  </a:cubicBezTo>
                  <a:cubicBezTo>
                    <a:pt x="8635" y="3220"/>
                    <a:pt x="8435" y="3428"/>
                    <a:pt x="8187" y="3519"/>
                  </a:cubicBezTo>
                  <a:cubicBezTo>
                    <a:pt x="8062" y="3565"/>
                    <a:pt x="7864" y="3586"/>
                    <a:pt x="7747" y="3567"/>
                  </a:cubicBezTo>
                  <a:close/>
                  <a:moveTo>
                    <a:pt x="5162" y="2628"/>
                  </a:moveTo>
                  <a:cubicBezTo>
                    <a:pt x="4861" y="2589"/>
                    <a:pt x="4602" y="2457"/>
                    <a:pt x="4386" y="2233"/>
                  </a:cubicBezTo>
                  <a:cubicBezTo>
                    <a:pt x="4213" y="2054"/>
                    <a:pt x="4101" y="1848"/>
                    <a:pt x="4045" y="1607"/>
                  </a:cubicBezTo>
                  <a:cubicBezTo>
                    <a:pt x="4013" y="1466"/>
                    <a:pt x="4013" y="1154"/>
                    <a:pt x="4045" y="1029"/>
                  </a:cubicBezTo>
                  <a:cubicBezTo>
                    <a:pt x="4181" y="515"/>
                    <a:pt x="4520" y="175"/>
                    <a:pt x="5041" y="34"/>
                  </a:cubicBezTo>
                  <a:cubicBezTo>
                    <a:pt x="5165" y="1"/>
                    <a:pt x="5492" y="0"/>
                    <a:pt x="5621" y="34"/>
                  </a:cubicBezTo>
                  <a:cubicBezTo>
                    <a:pt x="6141" y="168"/>
                    <a:pt x="6493" y="521"/>
                    <a:pt x="6621" y="1036"/>
                  </a:cubicBezTo>
                  <a:cubicBezTo>
                    <a:pt x="6638" y="1103"/>
                    <a:pt x="6645" y="1184"/>
                    <a:pt x="6645" y="1323"/>
                  </a:cubicBezTo>
                  <a:cubicBezTo>
                    <a:pt x="6645" y="1565"/>
                    <a:pt x="6610" y="1720"/>
                    <a:pt x="6512" y="1913"/>
                  </a:cubicBezTo>
                  <a:cubicBezTo>
                    <a:pt x="6260" y="2412"/>
                    <a:pt x="5716" y="2700"/>
                    <a:pt x="5162" y="262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10">
                <a:defRPr/>
              </a:pPr>
              <a:endParaRPr lang="en-IN" sz="2400">
                <a:solidFill>
                  <a:srgbClr val="7C7C7C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05FC5B-CE64-4289-9C15-B0FF8942F3B8}"/>
              </a:ext>
            </a:extLst>
          </p:cNvPr>
          <p:cNvGrpSpPr/>
          <p:nvPr/>
        </p:nvGrpSpPr>
        <p:grpSpPr>
          <a:xfrm>
            <a:off x="1943811" y="3233718"/>
            <a:ext cx="536967" cy="536967"/>
            <a:chOff x="1468742" y="2462499"/>
            <a:chExt cx="402725" cy="4027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65E99C-2A2A-A413-8036-124FEF6FB273}"/>
                </a:ext>
              </a:extLst>
            </p:cNvPr>
            <p:cNvSpPr/>
            <p:nvPr/>
          </p:nvSpPr>
          <p:spPr bwMode="auto">
            <a:xfrm>
              <a:off x="1468742" y="2462499"/>
              <a:ext cx="402725" cy="402725"/>
            </a:xfrm>
            <a:prstGeom prst="ellipse">
              <a:avLst/>
            </a:prstGeom>
            <a:solidFill>
              <a:srgbClr val="00CC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11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86ABC710-36DA-51CB-94EF-7B0D538749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5714" y="2534825"/>
              <a:ext cx="248780" cy="245127"/>
            </a:xfrm>
            <a:custGeom>
              <a:avLst/>
              <a:gdLst>
                <a:gd name="T0" fmla="*/ 35 w 5306"/>
                <a:gd name="T1" fmla="*/ 4766 h 5214"/>
                <a:gd name="T2" fmla="*/ 1660 w 5306"/>
                <a:gd name="T3" fmla="*/ 3751 h 5214"/>
                <a:gd name="T4" fmla="*/ 1987 w 5306"/>
                <a:gd name="T5" fmla="*/ 3530 h 5214"/>
                <a:gd name="T6" fmla="*/ 2654 w 5306"/>
                <a:gd name="T7" fmla="*/ 4024 h 5214"/>
                <a:gd name="T8" fmla="*/ 3321 w 5306"/>
                <a:gd name="T9" fmla="*/ 3530 h 5214"/>
                <a:gd name="T10" fmla="*/ 3648 w 5306"/>
                <a:gd name="T11" fmla="*/ 3751 h 5214"/>
                <a:gd name="T12" fmla="*/ 5250 w 5306"/>
                <a:gd name="T13" fmla="*/ 5200 h 5214"/>
                <a:gd name="T14" fmla="*/ 2300 w 5306"/>
                <a:gd name="T15" fmla="*/ 4461 h 5214"/>
                <a:gd name="T16" fmla="*/ 2534 w 5306"/>
                <a:gd name="T17" fmla="*/ 4090 h 5214"/>
                <a:gd name="T18" fmla="*/ 1795 w 5306"/>
                <a:gd name="T19" fmla="*/ 3850 h 5214"/>
                <a:gd name="T20" fmla="*/ 2300 w 5306"/>
                <a:gd name="T21" fmla="*/ 4461 h 5214"/>
                <a:gd name="T22" fmla="*/ 3373 w 5306"/>
                <a:gd name="T23" fmla="*/ 4049 h 5214"/>
                <a:gd name="T24" fmla="*/ 3455 w 5306"/>
                <a:gd name="T25" fmla="*/ 3767 h 5214"/>
                <a:gd name="T26" fmla="*/ 3317 w 5306"/>
                <a:gd name="T27" fmla="*/ 3667 h 5214"/>
                <a:gd name="T28" fmla="*/ 3047 w 5306"/>
                <a:gd name="T29" fmla="*/ 4487 h 5214"/>
                <a:gd name="T30" fmla="*/ 2271 w 5306"/>
                <a:gd name="T31" fmla="*/ 3432 h 5214"/>
                <a:gd name="T32" fmla="*/ 1523 w 5306"/>
                <a:gd name="T33" fmla="*/ 1617 h 5214"/>
                <a:gd name="T34" fmla="*/ 1651 w 5306"/>
                <a:gd name="T35" fmla="*/ 499 h 5214"/>
                <a:gd name="T36" fmla="*/ 2921 w 5306"/>
                <a:gd name="T37" fmla="*/ 28 h 5214"/>
                <a:gd name="T38" fmla="*/ 3750 w 5306"/>
                <a:gd name="T39" fmla="*/ 795 h 5214"/>
                <a:gd name="T40" fmla="*/ 3743 w 5306"/>
                <a:gd name="T41" fmla="*/ 1700 h 5214"/>
                <a:gd name="T42" fmla="*/ 3546 w 5306"/>
                <a:gd name="T43" fmla="*/ 2827 h 5214"/>
                <a:gd name="T44" fmla="*/ 2981 w 5306"/>
                <a:gd name="T45" fmla="*/ 3444 h 5214"/>
                <a:gd name="T46" fmla="*/ 2271 w 5306"/>
                <a:gd name="T47" fmla="*/ 3432 h 5214"/>
                <a:gd name="T48" fmla="*/ 3366 w 5306"/>
                <a:gd name="T49" fmla="*/ 2905 h 5214"/>
                <a:gd name="T50" fmla="*/ 3555 w 5306"/>
                <a:gd name="T51" fmla="*/ 1408 h 5214"/>
                <a:gd name="T52" fmla="*/ 3386 w 5306"/>
                <a:gd name="T53" fmla="*/ 899 h 5214"/>
                <a:gd name="T54" fmla="*/ 3230 w 5306"/>
                <a:gd name="T55" fmla="*/ 842 h 5214"/>
                <a:gd name="T56" fmla="*/ 2463 w 5306"/>
                <a:gd name="T57" fmla="*/ 984 h 5214"/>
                <a:gd name="T58" fmla="*/ 1846 w 5306"/>
                <a:gd name="T59" fmla="*/ 961 h 5214"/>
                <a:gd name="T60" fmla="*/ 1814 w 5306"/>
                <a:gd name="T61" fmla="*/ 1311 h 5214"/>
                <a:gd name="T62" fmla="*/ 1627 w 5306"/>
                <a:gd name="T63" fmla="*/ 1731 h 5214"/>
                <a:gd name="T64" fmla="*/ 2231 w 5306"/>
                <a:gd name="T65" fmla="*/ 3278 h 5214"/>
                <a:gd name="T66" fmla="*/ 2621 w 5306"/>
                <a:gd name="T67" fmla="*/ 3331 h 5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06" h="5214">
                  <a:moveTo>
                    <a:pt x="58" y="5200"/>
                  </a:moveTo>
                  <a:cubicBezTo>
                    <a:pt x="14" y="5172"/>
                    <a:pt x="0" y="4905"/>
                    <a:pt x="35" y="4766"/>
                  </a:cubicBezTo>
                  <a:cubicBezTo>
                    <a:pt x="120" y="4436"/>
                    <a:pt x="406" y="4164"/>
                    <a:pt x="867" y="3975"/>
                  </a:cubicBezTo>
                  <a:cubicBezTo>
                    <a:pt x="1104" y="3878"/>
                    <a:pt x="1352" y="3807"/>
                    <a:pt x="1660" y="3751"/>
                  </a:cubicBezTo>
                  <a:cubicBezTo>
                    <a:pt x="1770" y="3731"/>
                    <a:pt x="1769" y="3731"/>
                    <a:pt x="1910" y="3600"/>
                  </a:cubicBezTo>
                  <a:lnTo>
                    <a:pt x="1987" y="3530"/>
                  </a:lnTo>
                  <a:lnTo>
                    <a:pt x="2315" y="3777"/>
                  </a:lnTo>
                  <a:cubicBezTo>
                    <a:pt x="2496" y="3913"/>
                    <a:pt x="2648" y="4024"/>
                    <a:pt x="2654" y="4024"/>
                  </a:cubicBezTo>
                  <a:cubicBezTo>
                    <a:pt x="2660" y="4024"/>
                    <a:pt x="2812" y="3913"/>
                    <a:pt x="2993" y="3777"/>
                  </a:cubicBezTo>
                  <a:lnTo>
                    <a:pt x="3321" y="3530"/>
                  </a:lnTo>
                  <a:lnTo>
                    <a:pt x="3398" y="3600"/>
                  </a:lnTo>
                  <a:cubicBezTo>
                    <a:pt x="3539" y="3731"/>
                    <a:pt x="3538" y="3731"/>
                    <a:pt x="3648" y="3751"/>
                  </a:cubicBezTo>
                  <a:cubicBezTo>
                    <a:pt x="4542" y="3915"/>
                    <a:pt x="5097" y="4244"/>
                    <a:pt x="5255" y="4704"/>
                  </a:cubicBezTo>
                  <a:cubicBezTo>
                    <a:pt x="5306" y="4853"/>
                    <a:pt x="5303" y="5167"/>
                    <a:pt x="5250" y="5200"/>
                  </a:cubicBezTo>
                  <a:cubicBezTo>
                    <a:pt x="5229" y="5214"/>
                    <a:pt x="79" y="5214"/>
                    <a:pt x="58" y="5200"/>
                  </a:cubicBezTo>
                  <a:close/>
                  <a:moveTo>
                    <a:pt x="2300" y="4461"/>
                  </a:moveTo>
                  <a:cubicBezTo>
                    <a:pt x="2314" y="4437"/>
                    <a:pt x="2373" y="4346"/>
                    <a:pt x="2430" y="4259"/>
                  </a:cubicBezTo>
                  <a:cubicBezTo>
                    <a:pt x="2487" y="4172"/>
                    <a:pt x="2534" y="4096"/>
                    <a:pt x="2534" y="4090"/>
                  </a:cubicBezTo>
                  <a:cubicBezTo>
                    <a:pt x="2534" y="4076"/>
                    <a:pt x="2006" y="3678"/>
                    <a:pt x="1987" y="3678"/>
                  </a:cubicBezTo>
                  <a:cubicBezTo>
                    <a:pt x="1961" y="3678"/>
                    <a:pt x="1794" y="3828"/>
                    <a:pt x="1795" y="3850"/>
                  </a:cubicBezTo>
                  <a:cubicBezTo>
                    <a:pt x="1796" y="3872"/>
                    <a:pt x="2252" y="4504"/>
                    <a:pt x="2266" y="4504"/>
                  </a:cubicBezTo>
                  <a:cubicBezTo>
                    <a:pt x="2271" y="4504"/>
                    <a:pt x="2286" y="4485"/>
                    <a:pt x="2300" y="4461"/>
                  </a:cubicBezTo>
                  <a:close/>
                  <a:moveTo>
                    <a:pt x="3147" y="4362"/>
                  </a:moveTo>
                  <a:cubicBezTo>
                    <a:pt x="3195" y="4295"/>
                    <a:pt x="3296" y="4155"/>
                    <a:pt x="3373" y="4049"/>
                  </a:cubicBezTo>
                  <a:cubicBezTo>
                    <a:pt x="3449" y="3944"/>
                    <a:pt x="3514" y="3849"/>
                    <a:pt x="3516" y="3838"/>
                  </a:cubicBezTo>
                  <a:cubicBezTo>
                    <a:pt x="3519" y="3826"/>
                    <a:pt x="3493" y="3796"/>
                    <a:pt x="3455" y="3767"/>
                  </a:cubicBezTo>
                  <a:cubicBezTo>
                    <a:pt x="3419" y="3738"/>
                    <a:pt x="3377" y="3703"/>
                    <a:pt x="3362" y="3689"/>
                  </a:cubicBezTo>
                  <a:cubicBezTo>
                    <a:pt x="3346" y="3674"/>
                    <a:pt x="3326" y="3664"/>
                    <a:pt x="3317" y="3667"/>
                  </a:cubicBezTo>
                  <a:cubicBezTo>
                    <a:pt x="3282" y="3676"/>
                    <a:pt x="2773" y="4069"/>
                    <a:pt x="2777" y="4084"/>
                  </a:cubicBezTo>
                  <a:cubicBezTo>
                    <a:pt x="2785" y="4118"/>
                    <a:pt x="3035" y="4491"/>
                    <a:pt x="3047" y="4487"/>
                  </a:cubicBezTo>
                  <a:cubicBezTo>
                    <a:pt x="3053" y="4485"/>
                    <a:pt x="3098" y="4428"/>
                    <a:pt x="3147" y="4362"/>
                  </a:cubicBezTo>
                  <a:close/>
                  <a:moveTo>
                    <a:pt x="2271" y="3432"/>
                  </a:moveTo>
                  <a:cubicBezTo>
                    <a:pt x="2079" y="3347"/>
                    <a:pt x="1849" y="3098"/>
                    <a:pt x="1719" y="2836"/>
                  </a:cubicBezTo>
                  <a:cubicBezTo>
                    <a:pt x="1549" y="2495"/>
                    <a:pt x="1473" y="2021"/>
                    <a:pt x="1523" y="1617"/>
                  </a:cubicBezTo>
                  <a:cubicBezTo>
                    <a:pt x="1535" y="1514"/>
                    <a:pt x="1535" y="1473"/>
                    <a:pt x="1520" y="1394"/>
                  </a:cubicBezTo>
                  <a:cubicBezTo>
                    <a:pt x="1467" y="1126"/>
                    <a:pt x="1532" y="688"/>
                    <a:pt x="1651" y="499"/>
                  </a:cubicBezTo>
                  <a:cubicBezTo>
                    <a:pt x="1768" y="313"/>
                    <a:pt x="2082" y="119"/>
                    <a:pt x="2413" y="28"/>
                  </a:cubicBezTo>
                  <a:cubicBezTo>
                    <a:pt x="2514" y="0"/>
                    <a:pt x="2820" y="0"/>
                    <a:pt x="2921" y="28"/>
                  </a:cubicBezTo>
                  <a:cubicBezTo>
                    <a:pt x="3148" y="90"/>
                    <a:pt x="3300" y="168"/>
                    <a:pt x="3496" y="321"/>
                  </a:cubicBezTo>
                  <a:cubicBezTo>
                    <a:pt x="3643" y="437"/>
                    <a:pt x="3698" y="539"/>
                    <a:pt x="3750" y="795"/>
                  </a:cubicBezTo>
                  <a:cubicBezTo>
                    <a:pt x="3790" y="991"/>
                    <a:pt x="3793" y="1359"/>
                    <a:pt x="3756" y="1453"/>
                  </a:cubicBezTo>
                  <a:cubicBezTo>
                    <a:pt x="3734" y="1508"/>
                    <a:pt x="3733" y="1534"/>
                    <a:pt x="3743" y="1700"/>
                  </a:cubicBezTo>
                  <a:cubicBezTo>
                    <a:pt x="3757" y="1913"/>
                    <a:pt x="3745" y="2154"/>
                    <a:pt x="3714" y="2317"/>
                  </a:cubicBezTo>
                  <a:cubicBezTo>
                    <a:pt x="3687" y="2458"/>
                    <a:pt x="3602" y="2715"/>
                    <a:pt x="3546" y="2827"/>
                  </a:cubicBezTo>
                  <a:cubicBezTo>
                    <a:pt x="3431" y="3057"/>
                    <a:pt x="3256" y="3265"/>
                    <a:pt x="3081" y="3379"/>
                  </a:cubicBezTo>
                  <a:lnTo>
                    <a:pt x="2981" y="3444"/>
                  </a:lnTo>
                  <a:lnTo>
                    <a:pt x="2647" y="3448"/>
                  </a:lnTo>
                  <a:cubicBezTo>
                    <a:pt x="2383" y="3450"/>
                    <a:pt x="2305" y="3447"/>
                    <a:pt x="2271" y="3432"/>
                  </a:cubicBezTo>
                  <a:close/>
                  <a:moveTo>
                    <a:pt x="2963" y="3314"/>
                  </a:moveTo>
                  <a:cubicBezTo>
                    <a:pt x="3099" y="3242"/>
                    <a:pt x="3267" y="3071"/>
                    <a:pt x="3366" y="2905"/>
                  </a:cubicBezTo>
                  <a:cubicBezTo>
                    <a:pt x="3574" y="2553"/>
                    <a:pt x="3661" y="2106"/>
                    <a:pt x="3614" y="1640"/>
                  </a:cubicBezTo>
                  <a:cubicBezTo>
                    <a:pt x="3603" y="1535"/>
                    <a:pt x="3590" y="1485"/>
                    <a:pt x="3555" y="1408"/>
                  </a:cubicBezTo>
                  <a:cubicBezTo>
                    <a:pt x="3509" y="1310"/>
                    <a:pt x="3468" y="1175"/>
                    <a:pt x="3441" y="1038"/>
                  </a:cubicBezTo>
                  <a:cubicBezTo>
                    <a:pt x="3433" y="997"/>
                    <a:pt x="3408" y="935"/>
                    <a:pt x="3386" y="899"/>
                  </a:cubicBezTo>
                  <a:lnTo>
                    <a:pt x="3345" y="834"/>
                  </a:lnTo>
                  <a:lnTo>
                    <a:pt x="3230" y="842"/>
                  </a:lnTo>
                  <a:cubicBezTo>
                    <a:pt x="3106" y="850"/>
                    <a:pt x="2990" y="885"/>
                    <a:pt x="2796" y="976"/>
                  </a:cubicBezTo>
                  <a:cubicBezTo>
                    <a:pt x="2665" y="1037"/>
                    <a:pt x="2604" y="1039"/>
                    <a:pt x="2463" y="984"/>
                  </a:cubicBezTo>
                  <a:cubicBezTo>
                    <a:pt x="2280" y="914"/>
                    <a:pt x="2127" y="876"/>
                    <a:pt x="2024" y="875"/>
                  </a:cubicBezTo>
                  <a:cubicBezTo>
                    <a:pt x="1910" y="874"/>
                    <a:pt x="1878" y="889"/>
                    <a:pt x="1846" y="961"/>
                  </a:cubicBezTo>
                  <a:cubicBezTo>
                    <a:pt x="1818" y="1022"/>
                    <a:pt x="1818" y="1030"/>
                    <a:pt x="1840" y="1121"/>
                  </a:cubicBezTo>
                  <a:cubicBezTo>
                    <a:pt x="1855" y="1187"/>
                    <a:pt x="1854" y="1197"/>
                    <a:pt x="1814" y="1311"/>
                  </a:cubicBezTo>
                  <a:cubicBezTo>
                    <a:pt x="1791" y="1377"/>
                    <a:pt x="1739" y="1498"/>
                    <a:pt x="1700" y="1581"/>
                  </a:cubicBezTo>
                  <a:lnTo>
                    <a:pt x="1627" y="1731"/>
                  </a:lnTo>
                  <a:lnTo>
                    <a:pt x="1627" y="1914"/>
                  </a:lnTo>
                  <a:cubicBezTo>
                    <a:pt x="1628" y="2494"/>
                    <a:pt x="1867" y="3035"/>
                    <a:pt x="2231" y="3278"/>
                  </a:cubicBezTo>
                  <a:lnTo>
                    <a:pt x="2310" y="3331"/>
                  </a:lnTo>
                  <a:lnTo>
                    <a:pt x="2621" y="3331"/>
                  </a:lnTo>
                  <a:cubicBezTo>
                    <a:pt x="2843" y="3331"/>
                    <a:pt x="2940" y="3326"/>
                    <a:pt x="2963" y="331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10">
                <a:defRPr/>
              </a:pPr>
              <a:endParaRPr lang="en-IN" sz="2400">
                <a:solidFill>
                  <a:srgbClr val="7C7C7C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70" name="Freeform 14">
            <a:extLst>
              <a:ext uri="{FF2B5EF4-FFF2-40B4-BE49-F238E27FC236}">
                <a16:creationId xmlns:a16="http://schemas.microsoft.com/office/drawing/2014/main" id="{955669FF-A7DB-2458-3527-98458E4EF41D}"/>
              </a:ext>
            </a:extLst>
          </p:cNvPr>
          <p:cNvSpPr>
            <a:spLocks noEditPoints="1"/>
          </p:cNvSpPr>
          <p:nvPr/>
        </p:nvSpPr>
        <p:spPr bwMode="auto">
          <a:xfrm>
            <a:off x="2035306" y="5058633"/>
            <a:ext cx="335447" cy="345580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1" name="Freeform 14">
            <a:extLst>
              <a:ext uri="{FF2B5EF4-FFF2-40B4-BE49-F238E27FC236}">
                <a16:creationId xmlns:a16="http://schemas.microsoft.com/office/drawing/2014/main" id="{5BDE336E-778E-DF8F-E824-34879D6661D1}"/>
              </a:ext>
            </a:extLst>
          </p:cNvPr>
          <p:cNvSpPr>
            <a:spLocks noEditPoints="1"/>
          </p:cNvSpPr>
          <p:nvPr/>
        </p:nvSpPr>
        <p:spPr bwMode="auto">
          <a:xfrm>
            <a:off x="9943349" y="5112325"/>
            <a:ext cx="335447" cy="345580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33A85A-5BCF-4A1D-6FCF-7B0B93A629C4}"/>
              </a:ext>
            </a:extLst>
          </p:cNvPr>
          <p:cNvGrpSpPr/>
          <p:nvPr/>
        </p:nvGrpSpPr>
        <p:grpSpPr>
          <a:xfrm>
            <a:off x="9164238" y="1336582"/>
            <a:ext cx="1997057" cy="1100533"/>
            <a:chOff x="6873178" y="1002435"/>
            <a:chExt cx="1497793" cy="82539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B9467D0-1B97-BC81-B372-1923566748A7}"/>
                </a:ext>
              </a:extLst>
            </p:cNvPr>
            <p:cNvSpPr/>
            <p:nvPr/>
          </p:nvSpPr>
          <p:spPr>
            <a:xfrm>
              <a:off x="6873178" y="1607725"/>
              <a:ext cx="1497793" cy="22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10">
                <a:defRPr/>
              </a:pPr>
              <a:r>
                <a:rPr lang="en-IN" sz="1307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rPr>
                <a:t>LTIM Client Partner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D61F3E-BDBE-3491-5CA9-35C2EEFFACE5}"/>
                </a:ext>
              </a:extLst>
            </p:cNvPr>
            <p:cNvGrpSpPr/>
            <p:nvPr/>
          </p:nvGrpSpPr>
          <p:grpSpPr>
            <a:xfrm>
              <a:off x="7374992" y="1195388"/>
              <a:ext cx="402725" cy="402725"/>
              <a:chOff x="7385876" y="1318133"/>
              <a:chExt cx="402725" cy="402725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0EC9694-F60B-00BD-49CD-1AA63BCDCA81}"/>
                  </a:ext>
                </a:extLst>
              </p:cNvPr>
              <p:cNvSpPr/>
              <p:nvPr/>
            </p:nvSpPr>
            <p:spPr bwMode="auto">
              <a:xfrm>
                <a:off x="7385876" y="1318133"/>
                <a:ext cx="402725" cy="402725"/>
              </a:xfrm>
              <a:prstGeom prst="ellipse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911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71603F6A-26D2-316E-DA2E-676F88809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4497" y="1409944"/>
                <a:ext cx="265483" cy="219103"/>
              </a:xfrm>
              <a:custGeom>
                <a:avLst/>
                <a:gdLst>
                  <a:gd name="T0" fmla="*/ 3325 w 10668"/>
                  <a:gd name="T1" fmla="*/ 4569 h 8776"/>
                  <a:gd name="T2" fmla="*/ 5859 w 10668"/>
                  <a:gd name="T3" fmla="*/ 3084 h 8776"/>
                  <a:gd name="T4" fmla="*/ 7410 w 10668"/>
                  <a:gd name="T5" fmla="*/ 6839 h 8776"/>
                  <a:gd name="T6" fmla="*/ 5334 w 10668"/>
                  <a:gd name="T7" fmla="*/ 8776 h 8776"/>
                  <a:gd name="T8" fmla="*/ 3258 w 10668"/>
                  <a:gd name="T9" fmla="*/ 6826 h 8776"/>
                  <a:gd name="T10" fmla="*/ 1427 w 10668"/>
                  <a:gd name="T11" fmla="*/ 4949 h 8776"/>
                  <a:gd name="T12" fmla="*/ 2925 w 10668"/>
                  <a:gd name="T13" fmla="*/ 3956 h 8776"/>
                  <a:gd name="T14" fmla="*/ 3117 w 10668"/>
                  <a:gd name="T15" fmla="*/ 4149 h 8776"/>
                  <a:gd name="T16" fmla="*/ 2907 w 10668"/>
                  <a:gd name="T17" fmla="*/ 6522 h 8776"/>
                  <a:gd name="T18" fmla="*/ 2134 w 10668"/>
                  <a:gd name="T19" fmla="*/ 7949 h 8776"/>
                  <a:gd name="T20" fmla="*/ 1361 w 10668"/>
                  <a:gd name="T21" fmla="*/ 6619 h 8776"/>
                  <a:gd name="T22" fmla="*/ 7643 w 10668"/>
                  <a:gd name="T23" fmla="*/ 4396 h 8776"/>
                  <a:gd name="T24" fmla="*/ 7936 w 10668"/>
                  <a:gd name="T25" fmla="*/ 3943 h 8776"/>
                  <a:gd name="T26" fmla="*/ 9240 w 10668"/>
                  <a:gd name="T27" fmla="*/ 4949 h 8776"/>
                  <a:gd name="T28" fmla="*/ 9307 w 10668"/>
                  <a:gd name="T29" fmla="*/ 7949 h 8776"/>
                  <a:gd name="T30" fmla="*/ 7761 w 10668"/>
                  <a:gd name="T31" fmla="*/ 7949 h 8776"/>
                  <a:gd name="T32" fmla="*/ 5 w 10668"/>
                  <a:gd name="T33" fmla="*/ 6306 h 8776"/>
                  <a:gd name="T34" fmla="*/ 307 w 10668"/>
                  <a:gd name="T35" fmla="*/ 4738 h 8776"/>
                  <a:gd name="T36" fmla="*/ 1252 w 10668"/>
                  <a:gd name="T37" fmla="*/ 4491 h 8776"/>
                  <a:gd name="T38" fmla="*/ 1039 w 10668"/>
                  <a:gd name="T39" fmla="*/ 5096 h 8776"/>
                  <a:gd name="T40" fmla="*/ 1013 w 10668"/>
                  <a:gd name="T41" fmla="*/ 7243 h 8776"/>
                  <a:gd name="T42" fmla="*/ 0 w 10668"/>
                  <a:gd name="T43" fmla="*/ 7243 h 8776"/>
                  <a:gd name="T44" fmla="*/ 9650 w 10668"/>
                  <a:gd name="T45" fmla="*/ 6206 h 8776"/>
                  <a:gd name="T46" fmla="*/ 9457 w 10668"/>
                  <a:gd name="T47" fmla="*/ 4585 h 8776"/>
                  <a:gd name="T48" fmla="*/ 9672 w 10668"/>
                  <a:gd name="T49" fmla="*/ 4455 h 8776"/>
                  <a:gd name="T50" fmla="*/ 10601 w 10668"/>
                  <a:gd name="T51" fmla="*/ 5112 h 8776"/>
                  <a:gd name="T52" fmla="*/ 10668 w 10668"/>
                  <a:gd name="T53" fmla="*/ 7243 h 8776"/>
                  <a:gd name="T54" fmla="*/ 9655 w 10668"/>
                  <a:gd name="T55" fmla="*/ 7243 h 8776"/>
                  <a:gd name="T56" fmla="*/ 859 w 10668"/>
                  <a:gd name="T57" fmla="*/ 4069 h 8776"/>
                  <a:gd name="T58" fmla="*/ 486 w 10668"/>
                  <a:gd name="T59" fmla="*/ 3184 h 8776"/>
                  <a:gd name="T60" fmla="*/ 1401 w 10668"/>
                  <a:gd name="T61" fmla="*/ 3065 h 8776"/>
                  <a:gd name="T62" fmla="*/ 859 w 10668"/>
                  <a:gd name="T63" fmla="*/ 4069 h 8776"/>
                  <a:gd name="T64" fmla="*/ 9256 w 10668"/>
                  <a:gd name="T65" fmla="*/ 3908 h 8776"/>
                  <a:gd name="T66" fmla="*/ 9541 w 10668"/>
                  <a:gd name="T67" fmla="*/ 2916 h 8776"/>
                  <a:gd name="T68" fmla="*/ 9927 w 10668"/>
                  <a:gd name="T69" fmla="*/ 4025 h 8776"/>
                  <a:gd name="T70" fmla="*/ 9534 w 10668"/>
                  <a:gd name="T71" fmla="*/ 4065 h 8776"/>
                  <a:gd name="T72" fmla="*/ 2163 w 10668"/>
                  <a:gd name="T73" fmla="*/ 3312 h 8776"/>
                  <a:gd name="T74" fmla="*/ 1939 w 10668"/>
                  <a:gd name="T75" fmla="*/ 2436 h 8776"/>
                  <a:gd name="T76" fmla="*/ 3049 w 10668"/>
                  <a:gd name="T77" fmla="*/ 1840 h 8776"/>
                  <a:gd name="T78" fmla="*/ 3635 w 10668"/>
                  <a:gd name="T79" fmla="*/ 2950 h 8776"/>
                  <a:gd name="T80" fmla="*/ 2827 w 10668"/>
                  <a:gd name="T81" fmla="*/ 3570 h 8776"/>
                  <a:gd name="T82" fmla="*/ 7747 w 10668"/>
                  <a:gd name="T83" fmla="*/ 3567 h 8776"/>
                  <a:gd name="T84" fmla="*/ 7032 w 10668"/>
                  <a:gd name="T85" fmla="*/ 2949 h 8776"/>
                  <a:gd name="T86" fmla="*/ 7617 w 10668"/>
                  <a:gd name="T87" fmla="*/ 1841 h 8776"/>
                  <a:gd name="T88" fmla="*/ 8729 w 10668"/>
                  <a:gd name="T89" fmla="*/ 2436 h 8776"/>
                  <a:gd name="T90" fmla="*/ 8187 w 10668"/>
                  <a:gd name="T91" fmla="*/ 3519 h 8776"/>
                  <a:gd name="T92" fmla="*/ 5162 w 10668"/>
                  <a:gd name="T93" fmla="*/ 2628 h 8776"/>
                  <a:gd name="T94" fmla="*/ 4045 w 10668"/>
                  <a:gd name="T95" fmla="*/ 1607 h 8776"/>
                  <a:gd name="T96" fmla="*/ 5041 w 10668"/>
                  <a:gd name="T97" fmla="*/ 34 h 8776"/>
                  <a:gd name="T98" fmla="*/ 6621 w 10668"/>
                  <a:gd name="T99" fmla="*/ 1036 h 8776"/>
                  <a:gd name="T100" fmla="*/ 6512 w 10668"/>
                  <a:gd name="T101" fmla="*/ 1913 h 8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68" h="8776">
                    <a:moveTo>
                      <a:pt x="3258" y="6826"/>
                    </a:moveTo>
                    <a:cubicBezTo>
                      <a:pt x="3264" y="4757"/>
                      <a:pt x="3262" y="4816"/>
                      <a:pt x="3325" y="4569"/>
                    </a:cubicBezTo>
                    <a:cubicBezTo>
                      <a:pt x="3383" y="4345"/>
                      <a:pt x="3496" y="4100"/>
                      <a:pt x="3632" y="3904"/>
                    </a:cubicBezTo>
                    <a:cubicBezTo>
                      <a:pt x="4130" y="3190"/>
                      <a:pt x="5015" y="2864"/>
                      <a:pt x="5859" y="3084"/>
                    </a:cubicBezTo>
                    <a:cubicBezTo>
                      <a:pt x="6664" y="3294"/>
                      <a:pt x="7252" y="3954"/>
                      <a:pt x="7389" y="4803"/>
                    </a:cubicBezTo>
                    <a:cubicBezTo>
                      <a:pt x="7401" y="4877"/>
                      <a:pt x="7407" y="5402"/>
                      <a:pt x="7410" y="6839"/>
                    </a:cubicBezTo>
                    <a:lnTo>
                      <a:pt x="7415" y="8776"/>
                    </a:lnTo>
                    <a:lnTo>
                      <a:pt x="5334" y="8776"/>
                    </a:lnTo>
                    <a:lnTo>
                      <a:pt x="3253" y="8776"/>
                    </a:lnTo>
                    <a:lnTo>
                      <a:pt x="3258" y="6826"/>
                    </a:lnTo>
                    <a:close/>
                    <a:moveTo>
                      <a:pt x="1361" y="6619"/>
                    </a:moveTo>
                    <a:cubicBezTo>
                      <a:pt x="1361" y="5200"/>
                      <a:pt x="1362" y="5170"/>
                      <a:pt x="1427" y="4949"/>
                    </a:cubicBezTo>
                    <a:cubicBezTo>
                      <a:pt x="1486" y="4754"/>
                      <a:pt x="1613" y="4539"/>
                      <a:pt x="1766" y="4378"/>
                    </a:cubicBezTo>
                    <a:cubicBezTo>
                      <a:pt x="2063" y="4068"/>
                      <a:pt x="2516" y="3902"/>
                      <a:pt x="2925" y="3956"/>
                    </a:cubicBezTo>
                    <a:cubicBezTo>
                      <a:pt x="3002" y="3966"/>
                      <a:pt x="3090" y="3982"/>
                      <a:pt x="3120" y="3991"/>
                    </a:cubicBezTo>
                    <a:cubicBezTo>
                      <a:pt x="3182" y="4009"/>
                      <a:pt x="3182" y="4007"/>
                      <a:pt x="3117" y="4149"/>
                    </a:cubicBezTo>
                    <a:cubicBezTo>
                      <a:pt x="3062" y="4270"/>
                      <a:pt x="2991" y="4492"/>
                      <a:pt x="2961" y="4643"/>
                    </a:cubicBezTo>
                    <a:cubicBezTo>
                      <a:pt x="2912" y="4884"/>
                      <a:pt x="2907" y="5056"/>
                      <a:pt x="2907" y="6522"/>
                    </a:cubicBezTo>
                    <a:lnTo>
                      <a:pt x="2907" y="7949"/>
                    </a:lnTo>
                    <a:lnTo>
                      <a:pt x="2134" y="7949"/>
                    </a:lnTo>
                    <a:lnTo>
                      <a:pt x="1361" y="7949"/>
                    </a:lnTo>
                    <a:lnTo>
                      <a:pt x="1361" y="6619"/>
                    </a:lnTo>
                    <a:close/>
                    <a:moveTo>
                      <a:pt x="7760" y="6519"/>
                    </a:moveTo>
                    <a:cubicBezTo>
                      <a:pt x="7760" y="4836"/>
                      <a:pt x="7755" y="4744"/>
                      <a:pt x="7643" y="4396"/>
                    </a:cubicBezTo>
                    <a:cubicBezTo>
                      <a:pt x="7605" y="4277"/>
                      <a:pt x="7513" y="4050"/>
                      <a:pt x="7492" y="4021"/>
                    </a:cubicBezTo>
                    <a:cubicBezTo>
                      <a:pt x="7471" y="3994"/>
                      <a:pt x="7833" y="3930"/>
                      <a:pt x="7936" y="3943"/>
                    </a:cubicBezTo>
                    <a:cubicBezTo>
                      <a:pt x="8151" y="3970"/>
                      <a:pt x="8216" y="3983"/>
                      <a:pt x="8323" y="4017"/>
                    </a:cubicBezTo>
                    <a:cubicBezTo>
                      <a:pt x="8755" y="4156"/>
                      <a:pt x="9113" y="4519"/>
                      <a:pt x="9240" y="4949"/>
                    </a:cubicBezTo>
                    <a:cubicBezTo>
                      <a:pt x="9307" y="5173"/>
                      <a:pt x="9307" y="5182"/>
                      <a:pt x="9307" y="6611"/>
                    </a:cubicBezTo>
                    <a:lnTo>
                      <a:pt x="9307" y="7949"/>
                    </a:lnTo>
                    <a:lnTo>
                      <a:pt x="8534" y="7949"/>
                    </a:lnTo>
                    <a:lnTo>
                      <a:pt x="7761" y="7949"/>
                    </a:lnTo>
                    <a:lnTo>
                      <a:pt x="7760" y="6519"/>
                    </a:lnTo>
                    <a:close/>
                    <a:moveTo>
                      <a:pt x="5" y="6306"/>
                    </a:moveTo>
                    <a:cubicBezTo>
                      <a:pt x="8" y="5741"/>
                      <a:pt x="16" y="5335"/>
                      <a:pt x="24" y="5283"/>
                    </a:cubicBezTo>
                    <a:cubicBezTo>
                      <a:pt x="59" y="5064"/>
                      <a:pt x="146" y="4898"/>
                      <a:pt x="307" y="4738"/>
                    </a:cubicBezTo>
                    <a:cubicBezTo>
                      <a:pt x="499" y="4547"/>
                      <a:pt x="719" y="4456"/>
                      <a:pt x="990" y="4455"/>
                    </a:cubicBezTo>
                    <a:cubicBezTo>
                      <a:pt x="1106" y="4455"/>
                      <a:pt x="1224" y="4471"/>
                      <a:pt x="1252" y="4491"/>
                    </a:cubicBezTo>
                    <a:cubicBezTo>
                      <a:pt x="1254" y="4493"/>
                      <a:pt x="1237" y="4532"/>
                      <a:pt x="1214" y="4579"/>
                    </a:cubicBezTo>
                    <a:cubicBezTo>
                      <a:pt x="1132" y="4739"/>
                      <a:pt x="1088" y="4869"/>
                      <a:pt x="1039" y="5096"/>
                    </a:cubicBezTo>
                    <a:cubicBezTo>
                      <a:pt x="1028" y="5148"/>
                      <a:pt x="1022" y="5472"/>
                      <a:pt x="1018" y="6206"/>
                    </a:cubicBezTo>
                    <a:lnTo>
                      <a:pt x="1013" y="7243"/>
                    </a:lnTo>
                    <a:lnTo>
                      <a:pt x="506" y="7243"/>
                    </a:lnTo>
                    <a:lnTo>
                      <a:pt x="0" y="7243"/>
                    </a:lnTo>
                    <a:lnTo>
                      <a:pt x="5" y="6306"/>
                    </a:lnTo>
                    <a:close/>
                    <a:moveTo>
                      <a:pt x="9650" y="6206"/>
                    </a:moveTo>
                    <a:cubicBezTo>
                      <a:pt x="9645" y="5179"/>
                      <a:pt x="9643" y="5145"/>
                      <a:pt x="9599" y="4963"/>
                    </a:cubicBezTo>
                    <a:cubicBezTo>
                      <a:pt x="9575" y="4864"/>
                      <a:pt x="9506" y="4682"/>
                      <a:pt x="9457" y="4585"/>
                    </a:cubicBezTo>
                    <a:cubicBezTo>
                      <a:pt x="9432" y="4535"/>
                      <a:pt x="9413" y="4493"/>
                      <a:pt x="9416" y="4491"/>
                    </a:cubicBezTo>
                    <a:cubicBezTo>
                      <a:pt x="9443" y="4471"/>
                      <a:pt x="9560" y="4455"/>
                      <a:pt x="9672" y="4455"/>
                    </a:cubicBezTo>
                    <a:cubicBezTo>
                      <a:pt x="9847" y="4455"/>
                      <a:pt x="9957" y="4481"/>
                      <a:pt x="10120" y="4561"/>
                    </a:cubicBezTo>
                    <a:cubicBezTo>
                      <a:pt x="10340" y="4669"/>
                      <a:pt x="10521" y="4877"/>
                      <a:pt x="10601" y="5112"/>
                    </a:cubicBezTo>
                    <a:cubicBezTo>
                      <a:pt x="10654" y="5267"/>
                      <a:pt x="10658" y="5344"/>
                      <a:pt x="10663" y="6306"/>
                    </a:cubicBezTo>
                    <a:lnTo>
                      <a:pt x="10668" y="7243"/>
                    </a:lnTo>
                    <a:lnTo>
                      <a:pt x="10161" y="7243"/>
                    </a:lnTo>
                    <a:lnTo>
                      <a:pt x="9655" y="7243"/>
                    </a:lnTo>
                    <a:lnTo>
                      <a:pt x="9650" y="6206"/>
                    </a:lnTo>
                    <a:close/>
                    <a:moveTo>
                      <a:pt x="859" y="4069"/>
                    </a:moveTo>
                    <a:cubicBezTo>
                      <a:pt x="720" y="4041"/>
                      <a:pt x="543" y="3910"/>
                      <a:pt x="478" y="3785"/>
                    </a:cubicBezTo>
                    <a:cubicBezTo>
                      <a:pt x="373" y="3586"/>
                      <a:pt x="376" y="3371"/>
                      <a:pt x="486" y="3184"/>
                    </a:cubicBezTo>
                    <a:cubicBezTo>
                      <a:pt x="613" y="2968"/>
                      <a:pt x="882" y="2855"/>
                      <a:pt x="1127" y="2916"/>
                    </a:cubicBezTo>
                    <a:cubicBezTo>
                      <a:pt x="1253" y="2948"/>
                      <a:pt x="1312" y="2980"/>
                      <a:pt x="1401" y="3065"/>
                    </a:cubicBezTo>
                    <a:cubicBezTo>
                      <a:pt x="1543" y="3200"/>
                      <a:pt x="1605" y="3385"/>
                      <a:pt x="1575" y="3585"/>
                    </a:cubicBezTo>
                    <a:cubicBezTo>
                      <a:pt x="1525" y="3921"/>
                      <a:pt x="1205" y="4138"/>
                      <a:pt x="859" y="4069"/>
                    </a:cubicBezTo>
                    <a:close/>
                    <a:moveTo>
                      <a:pt x="9534" y="4065"/>
                    </a:moveTo>
                    <a:cubicBezTo>
                      <a:pt x="9428" y="4040"/>
                      <a:pt x="9337" y="3989"/>
                      <a:pt x="9256" y="3908"/>
                    </a:cubicBezTo>
                    <a:cubicBezTo>
                      <a:pt x="9023" y="3675"/>
                      <a:pt x="9028" y="3292"/>
                      <a:pt x="9266" y="3065"/>
                    </a:cubicBezTo>
                    <a:cubicBezTo>
                      <a:pt x="9356" y="2980"/>
                      <a:pt x="9415" y="2948"/>
                      <a:pt x="9541" y="2916"/>
                    </a:cubicBezTo>
                    <a:cubicBezTo>
                      <a:pt x="9786" y="2855"/>
                      <a:pt x="10055" y="2968"/>
                      <a:pt x="10182" y="3184"/>
                    </a:cubicBezTo>
                    <a:cubicBezTo>
                      <a:pt x="10362" y="3490"/>
                      <a:pt x="10246" y="3874"/>
                      <a:pt x="9927" y="4025"/>
                    </a:cubicBezTo>
                    <a:cubicBezTo>
                      <a:pt x="9848" y="4062"/>
                      <a:pt x="9812" y="4071"/>
                      <a:pt x="9719" y="4076"/>
                    </a:cubicBezTo>
                    <a:cubicBezTo>
                      <a:pt x="9653" y="4080"/>
                      <a:pt x="9577" y="4075"/>
                      <a:pt x="9534" y="4065"/>
                    </a:cubicBezTo>
                    <a:close/>
                    <a:moveTo>
                      <a:pt x="2620" y="3557"/>
                    </a:moveTo>
                    <a:cubicBezTo>
                      <a:pt x="2420" y="3512"/>
                      <a:pt x="2296" y="3445"/>
                      <a:pt x="2163" y="3312"/>
                    </a:cubicBezTo>
                    <a:cubicBezTo>
                      <a:pt x="2054" y="3202"/>
                      <a:pt x="1984" y="3088"/>
                      <a:pt x="1939" y="2943"/>
                    </a:cubicBezTo>
                    <a:cubicBezTo>
                      <a:pt x="1903" y="2830"/>
                      <a:pt x="1903" y="2549"/>
                      <a:pt x="1939" y="2436"/>
                    </a:cubicBezTo>
                    <a:cubicBezTo>
                      <a:pt x="2026" y="2157"/>
                      <a:pt x="2244" y="1934"/>
                      <a:pt x="2521" y="1841"/>
                    </a:cubicBezTo>
                    <a:cubicBezTo>
                      <a:pt x="2643" y="1800"/>
                      <a:pt x="2929" y="1799"/>
                      <a:pt x="3049" y="1840"/>
                    </a:cubicBezTo>
                    <a:cubicBezTo>
                      <a:pt x="3345" y="1940"/>
                      <a:pt x="3553" y="2152"/>
                      <a:pt x="3641" y="2444"/>
                    </a:cubicBezTo>
                    <a:cubicBezTo>
                      <a:pt x="3685" y="2590"/>
                      <a:pt x="3683" y="2811"/>
                      <a:pt x="3635" y="2950"/>
                    </a:cubicBezTo>
                    <a:cubicBezTo>
                      <a:pt x="3582" y="3106"/>
                      <a:pt x="3524" y="3201"/>
                      <a:pt x="3414" y="3310"/>
                    </a:cubicBezTo>
                    <a:cubicBezTo>
                      <a:pt x="3247" y="3477"/>
                      <a:pt x="3059" y="3560"/>
                      <a:pt x="2827" y="3570"/>
                    </a:cubicBezTo>
                    <a:cubicBezTo>
                      <a:pt x="2747" y="3574"/>
                      <a:pt x="2670" y="3569"/>
                      <a:pt x="2620" y="3557"/>
                    </a:cubicBezTo>
                    <a:close/>
                    <a:moveTo>
                      <a:pt x="7747" y="3567"/>
                    </a:moveTo>
                    <a:cubicBezTo>
                      <a:pt x="7560" y="3536"/>
                      <a:pt x="7398" y="3452"/>
                      <a:pt x="7260" y="3316"/>
                    </a:cubicBezTo>
                    <a:cubicBezTo>
                      <a:pt x="7142" y="3200"/>
                      <a:pt x="7085" y="3107"/>
                      <a:pt x="7032" y="2949"/>
                    </a:cubicBezTo>
                    <a:cubicBezTo>
                      <a:pt x="6985" y="2810"/>
                      <a:pt x="6983" y="2589"/>
                      <a:pt x="7027" y="2444"/>
                    </a:cubicBezTo>
                    <a:cubicBezTo>
                      <a:pt x="7115" y="2151"/>
                      <a:pt x="7329" y="1932"/>
                      <a:pt x="7617" y="1841"/>
                    </a:cubicBezTo>
                    <a:cubicBezTo>
                      <a:pt x="7752" y="1798"/>
                      <a:pt x="8018" y="1798"/>
                      <a:pt x="8146" y="1841"/>
                    </a:cubicBezTo>
                    <a:cubicBezTo>
                      <a:pt x="8423" y="1934"/>
                      <a:pt x="8641" y="2157"/>
                      <a:pt x="8729" y="2436"/>
                    </a:cubicBezTo>
                    <a:cubicBezTo>
                      <a:pt x="8766" y="2554"/>
                      <a:pt x="8763" y="2844"/>
                      <a:pt x="8724" y="2958"/>
                    </a:cubicBezTo>
                    <a:cubicBezTo>
                      <a:pt x="8635" y="3220"/>
                      <a:pt x="8435" y="3428"/>
                      <a:pt x="8187" y="3519"/>
                    </a:cubicBezTo>
                    <a:cubicBezTo>
                      <a:pt x="8062" y="3565"/>
                      <a:pt x="7864" y="3586"/>
                      <a:pt x="7747" y="3567"/>
                    </a:cubicBezTo>
                    <a:close/>
                    <a:moveTo>
                      <a:pt x="5162" y="2628"/>
                    </a:moveTo>
                    <a:cubicBezTo>
                      <a:pt x="4861" y="2589"/>
                      <a:pt x="4602" y="2457"/>
                      <a:pt x="4386" y="2233"/>
                    </a:cubicBezTo>
                    <a:cubicBezTo>
                      <a:pt x="4213" y="2054"/>
                      <a:pt x="4101" y="1848"/>
                      <a:pt x="4045" y="1607"/>
                    </a:cubicBezTo>
                    <a:cubicBezTo>
                      <a:pt x="4013" y="1466"/>
                      <a:pt x="4013" y="1154"/>
                      <a:pt x="4045" y="1029"/>
                    </a:cubicBezTo>
                    <a:cubicBezTo>
                      <a:pt x="4181" y="515"/>
                      <a:pt x="4520" y="175"/>
                      <a:pt x="5041" y="34"/>
                    </a:cubicBezTo>
                    <a:cubicBezTo>
                      <a:pt x="5165" y="1"/>
                      <a:pt x="5492" y="0"/>
                      <a:pt x="5621" y="34"/>
                    </a:cubicBezTo>
                    <a:cubicBezTo>
                      <a:pt x="6141" y="168"/>
                      <a:pt x="6493" y="521"/>
                      <a:pt x="6621" y="1036"/>
                    </a:cubicBezTo>
                    <a:cubicBezTo>
                      <a:pt x="6638" y="1103"/>
                      <a:pt x="6645" y="1184"/>
                      <a:pt x="6645" y="1323"/>
                    </a:cubicBezTo>
                    <a:cubicBezTo>
                      <a:pt x="6645" y="1565"/>
                      <a:pt x="6610" y="1720"/>
                      <a:pt x="6512" y="1913"/>
                    </a:cubicBezTo>
                    <a:cubicBezTo>
                      <a:pt x="6260" y="2412"/>
                      <a:pt x="5716" y="2700"/>
                      <a:pt x="5162" y="262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10">
                  <a:defRPr/>
                </a:pPr>
                <a:endParaRPr lang="en-IN" sz="2400">
                  <a:solidFill>
                    <a:srgbClr val="7C7C7C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7D7EE32-ED68-E29A-69F7-95DC9044AA5B}"/>
                </a:ext>
              </a:extLst>
            </p:cNvPr>
            <p:cNvGrpSpPr/>
            <p:nvPr/>
          </p:nvGrpSpPr>
          <p:grpSpPr>
            <a:xfrm>
              <a:off x="7489206" y="1002435"/>
              <a:ext cx="174294" cy="147405"/>
              <a:chOff x="-489098" y="1643742"/>
              <a:chExt cx="255182" cy="347575"/>
            </a:xfrm>
            <a:solidFill>
              <a:srgbClr val="F89A1D">
                <a:alpha val="67843"/>
              </a:srgbClr>
            </a:solidFill>
          </p:grpSpPr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A4156158-D4B7-CA6D-0AC8-7686F66E931B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FA0FB769-6F1C-C082-6CB8-2C115749C971}"/>
                  </a:ext>
                </a:extLst>
              </p:cNvPr>
              <p:cNvSpPr/>
              <p:nvPr/>
            </p:nvSpPr>
            <p:spPr bwMode="auto">
              <a:xfrm>
                <a:off x="-489098" y="1771333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5F99D95-447C-E825-7474-C95C2A1C5218}"/>
              </a:ext>
            </a:extLst>
          </p:cNvPr>
          <p:cNvSpPr/>
          <p:nvPr/>
        </p:nvSpPr>
        <p:spPr>
          <a:xfrm>
            <a:off x="8966292" y="3850796"/>
            <a:ext cx="24266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10"/>
            <a:r>
              <a:rPr lang="en-IN" sz="1307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LTIM Service Delivery Manager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3A652CA-7BCF-C129-5249-56BE355D4F84}"/>
              </a:ext>
            </a:extLst>
          </p:cNvPr>
          <p:cNvGrpSpPr/>
          <p:nvPr/>
        </p:nvGrpSpPr>
        <p:grpSpPr>
          <a:xfrm>
            <a:off x="9854492" y="3233718"/>
            <a:ext cx="483520" cy="536967"/>
            <a:chOff x="7385876" y="2548502"/>
            <a:chExt cx="402725" cy="4027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E544F09-28DA-770E-9FD3-E673E5320E21}"/>
                </a:ext>
              </a:extLst>
            </p:cNvPr>
            <p:cNvSpPr/>
            <p:nvPr/>
          </p:nvSpPr>
          <p:spPr bwMode="auto">
            <a:xfrm>
              <a:off x="7385876" y="2548502"/>
              <a:ext cx="402725" cy="402725"/>
            </a:xfrm>
            <a:prstGeom prst="ellipse">
              <a:avLst/>
            </a:prstGeom>
            <a:solidFill>
              <a:srgbClr val="00206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110"/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CC4B317-4458-3FEF-EF27-E8878132D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2848" y="2633528"/>
              <a:ext cx="248780" cy="245127"/>
            </a:xfrm>
            <a:custGeom>
              <a:avLst/>
              <a:gdLst>
                <a:gd name="T0" fmla="*/ 35 w 5306"/>
                <a:gd name="T1" fmla="*/ 4766 h 5214"/>
                <a:gd name="T2" fmla="*/ 1660 w 5306"/>
                <a:gd name="T3" fmla="*/ 3751 h 5214"/>
                <a:gd name="T4" fmla="*/ 1987 w 5306"/>
                <a:gd name="T5" fmla="*/ 3530 h 5214"/>
                <a:gd name="T6" fmla="*/ 2654 w 5306"/>
                <a:gd name="T7" fmla="*/ 4024 h 5214"/>
                <a:gd name="T8" fmla="*/ 3321 w 5306"/>
                <a:gd name="T9" fmla="*/ 3530 h 5214"/>
                <a:gd name="T10" fmla="*/ 3648 w 5306"/>
                <a:gd name="T11" fmla="*/ 3751 h 5214"/>
                <a:gd name="T12" fmla="*/ 5250 w 5306"/>
                <a:gd name="T13" fmla="*/ 5200 h 5214"/>
                <a:gd name="T14" fmla="*/ 2300 w 5306"/>
                <a:gd name="T15" fmla="*/ 4461 h 5214"/>
                <a:gd name="T16" fmla="*/ 2534 w 5306"/>
                <a:gd name="T17" fmla="*/ 4090 h 5214"/>
                <a:gd name="T18" fmla="*/ 1795 w 5306"/>
                <a:gd name="T19" fmla="*/ 3850 h 5214"/>
                <a:gd name="T20" fmla="*/ 2300 w 5306"/>
                <a:gd name="T21" fmla="*/ 4461 h 5214"/>
                <a:gd name="T22" fmla="*/ 3373 w 5306"/>
                <a:gd name="T23" fmla="*/ 4049 h 5214"/>
                <a:gd name="T24" fmla="*/ 3455 w 5306"/>
                <a:gd name="T25" fmla="*/ 3767 h 5214"/>
                <a:gd name="T26" fmla="*/ 3317 w 5306"/>
                <a:gd name="T27" fmla="*/ 3667 h 5214"/>
                <a:gd name="T28" fmla="*/ 3047 w 5306"/>
                <a:gd name="T29" fmla="*/ 4487 h 5214"/>
                <a:gd name="T30" fmla="*/ 2271 w 5306"/>
                <a:gd name="T31" fmla="*/ 3432 h 5214"/>
                <a:gd name="T32" fmla="*/ 1523 w 5306"/>
                <a:gd name="T33" fmla="*/ 1617 h 5214"/>
                <a:gd name="T34" fmla="*/ 1651 w 5306"/>
                <a:gd name="T35" fmla="*/ 499 h 5214"/>
                <a:gd name="T36" fmla="*/ 2921 w 5306"/>
                <a:gd name="T37" fmla="*/ 28 h 5214"/>
                <a:gd name="T38" fmla="*/ 3750 w 5306"/>
                <a:gd name="T39" fmla="*/ 795 h 5214"/>
                <a:gd name="T40" fmla="*/ 3743 w 5306"/>
                <a:gd name="T41" fmla="*/ 1700 h 5214"/>
                <a:gd name="T42" fmla="*/ 3546 w 5306"/>
                <a:gd name="T43" fmla="*/ 2827 h 5214"/>
                <a:gd name="T44" fmla="*/ 2981 w 5306"/>
                <a:gd name="T45" fmla="*/ 3444 h 5214"/>
                <a:gd name="T46" fmla="*/ 2271 w 5306"/>
                <a:gd name="T47" fmla="*/ 3432 h 5214"/>
                <a:gd name="T48" fmla="*/ 3366 w 5306"/>
                <a:gd name="T49" fmla="*/ 2905 h 5214"/>
                <a:gd name="T50" fmla="*/ 3555 w 5306"/>
                <a:gd name="T51" fmla="*/ 1408 h 5214"/>
                <a:gd name="T52" fmla="*/ 3386 w 5306"/>
                <a:gd name="T53" fmla="*/ 899 h 5214"/>
                <a:gd name="T54" fmla="*/ 3230 w 5306"/>
                <a:gd name="T55" fmla="*/ 842 h 5214"/>
                <a:gd name="T56" fmla="*/ 2463 w 5306"/>
                <a:gd name="T57" fmla="*/ 984 h 5214"/>
                <a:gd name="T58" fmla="*/ 1846 w 5306"/>
                <a:gd name="T59" fmla="*/ 961 h 5214"/>
                <a:gd name="T60" fmla="*/ 1814 w 5306"/>
                <a:gd name="T61" fmla="*/ 1311 h 5214"/>
                <a:gd name="T62" fmla="*/ 1627 w 5306"/>
                <a:gd name="T63" fmla="*/ 1731 h 5214"/>
                <a:gd name="T64" fmla="*/ 2231 w 5306"/>
                <a:gd name="T65" fmla="*/ 3278 h 5214"/>
                <a:gd name="T66" fmla="*/ 2621 w 5306"/>
                <a:gd name="T67" fmla="*/ 3331 h 5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06" h="5214">
                  <a:moveTo>
                    <a:pt x="58" y="5200"/>
                  </a:moveTo>
                  <a:cubicBezTo>
                    <a:pt x="14" y="5172"/>
                    <a:pt x="0" y="4905"/>
                    <a:pt x="35" y="4766"/>
                  </a:cubicBezTo>
                  <a:cubicBezTo>
                    <a:pt x="120" y="4436"/>
                    <a:pt x="406" y="4164"/>
                    <a:pt x="867" y="3975"/>
                  </a:cubicBezTo>
                  <a:cubicBezTo>
                    <a:pt x="1104" y="3878"/>
                    <a:pt x="1352" y="3807"/>
                    <a:pt x="1660" y="3751"/>
                  </a:cubicBezTo>
                  <a:cubicBezTo>
                    <a:pt x="1770" y="3731"/>
                    <a:pt x="1769" y="3731"/>
                    <a:pt x="1910" y="3600"/>
                  </a:cubicBezTo>
                  <a:lnTo>
                    <a:pt x="1987" y="3530"/>
                  </a:lnTo>
                  <a:lnTo>
                    <a:pt x="2315" y="3777"/>
                  </a:lnTo>
                  <a:cubicBezTo>
                    <a:pt x="2496" y="3913"/>
                    <a:pt x="2648" y="4024"/>
                    <a:pt x="2654" y="4024"/>
                  </a:cubicBezTo>
                  <a:cubicBezTo>
                    <a:pt x="2660" y="4024"/>
                    <a:pt x="2812" y="3913"/>
                    <a:pt x="2993" y="3777"/>
                  </a:cubicBezTo>
                  <a:lnTo>
                    <a:pt x="3321" y="3530"/>
                  </a:lnTo>
                  <a:lnTo>
                    <a:pt x="3398" y="3600"/>
                  </a:lnTo>
                  <a:cubicBezTo>
                    <a:pt x="3539" y="3731"/>
                    <a:pt x="3538" y="3731"/>
                    <a:pt x="3648" y="3751"/>
                  </a:cubicBezTo>
                  <a:cubicBezTo>
                    <a:pt x="4542" y="3915"/>
                    <a:pt x="5097" y="4244"/>
                    <a:pt x="5255" y="4704"/>
                  </a:cubicBezTo>
                  <a:cubicBezTo>
                    <a:pt x="5306" y="4853"/>
                    <a:pt x="5303" y="5167"/>
                    <a:pt x="5250" y="5200"/>
                  </a:cubicBezTo>
                  <a:cubicBezTo>
                    <a:pt x="5229" y="5214"/>
                    <a:pt x="79" y="5214"/>
                    <a:pt x="58" y="5200"/>
                  </a:cubicBezTo>
                  <a:close/>
                  <a:moveTo>
                    <a:pt x="2300" y="4461"/>
                  </a:moveTo>
                  <a:cubicBezTo>
                    <a:pt x="2314" y="4437"/>
                    <a:pt x="2373" y="4346"/>
                    <a:pt x="2430" y="4259"/>
                  </a:cubicBezTo>
                  <a:cubicBezTo>
                    <a:pt x="2487" y="4172"/>
                    <a:pt x="2534" y="4096"/>
                    <a:pt x="2534" y="4090"/>
                  </a:cubicBezTo>
                  <a:cubicBezTo>
                    <a:pt x="2534" y="4076"/>
                    <a:pt x="2006" y="3678"/>
                    <a:pt x="1987" y="3678"/>
                  </a:cubicBezTo>
                  <a:cubicBezTo>
                    <a:pt x="1961" y="3678"/>
                    <a:pt x="1794" y="3828"/>
                    <a:pt x="1795" y="3850"/>
                  </a:cubicBezTo>
                  <a:cubicBezTo>
                    <a:pt x="1796" y="3872"/>
                    <a:pt x="2252" y="4504"/>
                    <a:pt x="2266" y="4504"/>
                  </a:cubicBezTo>
                  <a:cubicBezTo>
                    <a:pt x="2271" y="4504"/>
                    <a:pt x="2286" y="4485"/>
                    <a:pt x="2300" y="4461"/>
                  </a:cubicBezTo>
                  <a:close/>
                  <a:moveTo>
                    <a:pt x="3147" y="4362"/>
                  </a:moveTo>
                  <a:cubicBezTo>
                    <a:pt x="3195" y="4295"/>
                    <a:pt x="3296" y="4155"/>
                    <a:pt x="3373" y="4049"/>
                  </a:cubicBezTo>
                  <a:cubicBezTo>
                    <a:pt x="3449" y="3944"/>
                    <a:pt x="3514" y="3849"/>
                    <a:pt x="3516" y="3838"/>
                  </a:cubicBezTo>
                  <a:cubicBezTo>
                    <a:pt x="3519" y="3826"/>
                    <a:pt x="3493" y="3796"/>
                    <a:pt x="3455" y="3767"/>
                  </a:cubicBezTo>
                  <a:cubicBezTo>
                    <a:pt x="3419" y="3738"/>
                    <a:pt x="3377" y="3703"/>
                    <a:pt x="3362" y="3689"/>
                  </a:cubicBezTo>
                  <a:cubicBezTo>
                    <a:pt x="3346" y="3674"/>
                    <a:pt x="3326" y="3664"/>
                    <a:pt x="3317" y="3667"/>
                  </a:cubicBezTo>
                  <a:cubicBezTo>
                    <a:pt x="3282" y="3676"/>
                    <a:pt x="2773" y="4069"/>
                    <a:pt x="2777" y="4084"/>
                  </a:cubicBezTo>
                  <a:cubicBezTo>
                    <a:pt x="2785" y="4118"/>
                    <a:pt x="3035" y="4491"/>
                    <a:pt x="3047" y="4487"/>
                  </a:cubicBezTo>
                  <a:cubicBezTo>
                    <a:pt x="3053" y="4485"/>
                    <a:pt x="3098" y="4428"/>
                    <a:pt x="3147" y="4362"/>
                  </a:cubicBezTo>
                  <a:close/>
                  <a:moveTo>
                    <a:pt x="2271" y="3432"/>
                  </a:moveTo>
                  <a:cubicBezTo>
                    <a:pt x="2079" y="3347"/>
                    <a:pt x="1849" y="3098"/>
                    <a:pt x="1719" y="2836"/>
                  </a:cubicBezTo>
                  <a:cubicBezTo>
                    <a:pt x="1549" y="2495"/>
                    <a:pt x="1473" y="2021"/>
                    <a:pt x="1523" y="1617"/>
                  </a:cubicBezTo>
                  <a:cubicBezTo>
                    <a:pt x="1535" y="1514"/>
                    <a:pt x="1535" y="1473"/>
                    <a:pt x="1520" y="1394"/>
                  </a:cubicBezTo>
                  <a:cubicBezTo>
                    <a:pt x="1467" y="1126"/>
                    <a:pt x="1532" y="688"/>
                    <a:pt x="1651" y="499"/>
                  </a:cubicBezTo>
                  <a:cubicBezTo>
                    <a:pt x="1768" y="313"/>
                    <a:pt x="2082" y="119"/>
                    <a:pt x="2413" y="28"/>
                  </a:cubicBezTo>
                  <a:cubicBezTo>
                    <a:pt x="2514" y="0"/>
                    <a:pt x="2820" y="0"/>
                    <a:pt x="2921" y="28"/>
                  </a:cubicBezTo>
                  <a:cubicBezTo>
                    <a:pt x="3148" y="90"/>
                    <a:pt x="3300" y="168"/>
                    <a:pt x="3496" y="321"/>
                  </a:cubicBezTo>
                  <a:cubicBezTo>
                    <a:pt x="3643" y="437"/>
                    <a:pt x="3698" y="539"/>
                    <a:pt x="3750" y="795"/>
                  </a:cubicBezTo>
                  <a:cubicBezTo>
                    <a:pt x="3790" y="991"/>
                    <a:pt x="3793" y="1359"/>
                    <a:pt x="3756" y="1453"/>
                  </a:cubicBezTo>
                  <a:cubicBezTo>
                    <a:pt x="3734" y="1508"/>
                    <a:pt x="3733" y="1534"/>
                    <a:pt x="3743" y="1700"/>
                  </a:cubicBezTo>
                  <a:cubicBezTo>
                    <a:pt x="3757" y="1913"/>
                    <a:pt x="3745" y="2154"/>
                    <a:pt x="3714" y="2317"/>
                  </a:cubicBezTo>
                  <a:cubicBezTo>
                    <a:pt x="3687" y="2458"/>
                    <a:pt x="3602" y="2715"/>
                    <a:pt x="3546" y="2827"/>
                  </a:cubicBezTo>
                  <a:cubicBezTo>
                    <a:pt x="3431" y="3057"/>
                    <a:pt x="3256" y="3265"/>
                    <a:pt x="3081" y="3379"/>
                  </a:cubicBezTo>
                  <a:lnTo>
                    <a:pt x="2981" y="3444"/>
                  </a:lnTo>
                  <a:lnTo>
                    <a:pt x="2647" y="3448"/>
                  </a:lnTo>
                  <a:cubicBezTo>
                    <a:pt x="2383" y="3450"/>
                    <a:pt x="2305" y="3447"/>
                    <a:pt x="2271" y="3432"/>
                  </a:cubicBezTo>
                  <a:close/>
                  <a:moveTo>
                    <a:pt x="2963" y="3314"/>
                  </a:moveTo>
                  <a:cubicBezTo>
                    <a:pt x="3099" y="3242"/>
                    <a:pt x="3267" y="3071"/>
                    <a:pt x="3366" y="2905"/>
                  </a:cubicBezTo>
                  <a:cubicBezTo>
                    <a:pt x="3574" y="2553"/>
                    <a:pt x="3661" y="2106"/>
                    <a:pt x="3614" y="1640"/>
                  </a:cubicBezTo>
                  <a:cubicBezTo>
                    <a:pt x="3603" y="1535"/>
                    <a:pt x="3590" y="1485"/>
                    <a:pt x="3555" y="1408"/>
                  </a:cubicBezTo>
                  <a:cubicBezTo>
                    <a:pt x="3509" y="1310"/>
                    <a:pt x="3468" y="1175"/>
                    <a:pt x="3441" y="1038"/>
                  </a:cubicBezTo>
                  <a:cubicBezTo>
                    <a:pt x="3433" y="997"/>
                    <a:pt x="3408" y="935"/>
                    <a:pt x="3386" y="899"/>
                  </a:cubicBezTo>
                  <a:lnTo>
                    <a:pt x="3345" y="834"/>
                  </a:lnTo>
                  <a:lnTo>
                    <a:pt x="3230" y="842"/>
                  </a:lnTo>
                  <a:cubicBezTo>
                    <a:pt x="3106" y="850"/>
                    <a:pt x="2990" y="885"/>
                    <a:pt x="2796" y="976"/>
                  </a:cubicBezTo>
                  <a:cubicBezTo>
                    <a:pt x="2665" y="1037"/>
                    <a:pt x="2604" y="1039"/>
                    <a:pt x="2463" y="984"/>
                  </a:cubicBezTo>
                  <a:cubicBezTo>
                    <a:pt x="2280" y="914"/>
                    <a:pt x="2127" y="876"/>
                    <a:pt x="2024" y="875"/>
                  </a:cubicBezTo>
                  <a:cubicBezTo>
                    <a:pt x="1910" y="874"/>
                    <a:pt x="1878" y="889"/>
                    <a:pt x="1846" y="961"/>
                  </a:cubicBezTo>
                  <a:cubicBezTo>
                    <a:pt x="1818" y="1022"/>
                    <a:pt x="1818" y="1030"/>
                    <a:pt x="1840" y="1121"/>
                  </a:cubicBezTo>
                  <a:cubicBezTo>
                    <a:pt x="1855" y="1187"/>
                    <a:pt x="1854" y="1197"/>
                    <a:pt x="1814" y="1311"/>
                  </a:cubicBezTo>
                  <a:cubicBezTo>
                    <a:pt x="1791" y="1377"/>
                    <a:pt x="1739" y="1498"/>
                    <a:pt x="1700" y="1581"/>
                  </a:cubicBezTo>
                  <a:lnTo>
                    <a:pt x="1627" y="1731"/>
                  </a:lnTo>
                  <a:lnTo>
                    <a:pt x="1627" y="1914"/>
                  </a:lnTo>
                  <a:cubicBezTo>
                    <a:pt x="1628" y="2494"/>
                    <a:pt x="1867" y="3035"/>
                    <a:pt x="2231" y="3278"/>
                  </a:cubicBezTo>
                  <a:lnTo>
                    <a:pt x="2310" y="3331"/>
                  </a:lnTo>
                  <a:lnTo>
                    <a:pt x="2621" y="3331"/>
                  </a:lnTo>
                  <a:cubicBezTo>
                    <a:pt x="2843" y="3331"/>
                    <a:pt x="2940" y="3326"/>
                    <a:pt x="2963" y="331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10">
                <a:defRPr/>
              </a:pPr>
              <a:endParaRPr lang="en-IN" sz="2400">
                <a:solidFill>
                  <a:srgbClr val="7C7C7C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BD840A-20E2-E4CB-FE30-646DF0D0E18C}"/>
              </a:ext>
            </a:extLst>
          </p:cNvPr>
          <p:cNvGrpSpPr/>
          <p:nvPr/>
        </p:nvGrpSpPr>
        <p:grpSpPr>
          <a:xfrm>
            <a:off x="9991622" y="3001667"/>
            <a:ext cx="209261" cy="196539"/>
            <a:chOff x="-489098" y="1643742"/>
            <a:chExt cx="255182" cy="347572"/>
          </a:xfrm>
          <a:solidFill>
            <a:srgbClr val="F89A1D">
              <a:alpha val="67843"/>
            </a:srgbClr>
          </a:solidFill>
        </p:grpSpPr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F9A6B94A-603B-E230-ED37-91774116A900}"/>
                </a:ext>
              </a:extLst>
            </p:cNvPr>
            <p:cNvSpPr/>
            <p:nvPr/>
          </p:nvSpPr>
          <p:spPr bwMode="auto">
            <a:xfrm>
              <a:off x="-489098" y="1643742"/>
              <a:ext cx="255182" cy="219984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C6E40817-E332-73A4-BA60-EE0B06EDC7DE}"/>
                </a:ext>
              </a:extLst>
            </p:cNvPr>
            <p:cNvSpPr/>
            <p:nvPr/>
          </p:nvSpPr>
          <p:spPr bwMode="auto">
            <a:xfrm>
              <a:off x="-489098" y="1771331"/>
              <a:ext cx="255182" cy="219983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9A056D1-E306-EE7C-EB2A-BB8792DD71D8}"/>
              </a:ext>
            </a:extLst>
          </p:cNvPr>
          <p:cNvGrpSpPr/>
          <p:nvPr/>
        </p:nvGrpSpPr>
        <p:grpSpPr>
          <a:xfrm>
            <a:off x="9985608" y="4769881"/>
            <a:ext cx="232392" cy="196540"/>
            <a:chOff x="-489098" y="1643742"/>
            <a:chExt cx="255182" cy="347575"/>
          </a:xfrm>
          <a:solidFill>
            <a:srgbClr val="F89A1D">
              <a:alpha val="67843"/>
            </a:srgbClr>
          </a:solidFill>
        </p:grpSpPr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DC63E8-4EF6-75E7-04D0-C543A50A1DEF}"/>
                </a:ext>
              </a:extLst>
            </p:cNvPr>
            <p:cNvSpPr/>
            <p:nvPr/>
          </p:nvSpPr>
          <p:spPr bwMode="auto">
            <a:xfrm>
              <a:off x="-489098" y="1643742"/>
              <a:ext cx="255182" cy="219984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29312C52-B4A7-D18B-1EA0-F979B29DCC91}"/>
                </a:ext>
              </a:extLst>
            </p:cNvPr>
            <p:cNvSpPr/>
            <p:nvPr/>
          </p:nvSpPr>
          <p:spPr bwMode="auto">
            <a:xfrm>
              <a:off x="-489098" y="1771333"/>
              <a:ext cx="255182" cy="219984"/>
            </a:xfrm>
            <a:prstGeom prst="triangle">
              <a:avLst/>
            </a:pr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40">
                <a:defRPr/>
              </a:pPr>
              <a:endParaRPr lang="en-IN" sz="1867">
                <a:solidFill>
                  <a:srgbClr val="7C7C7C"/>
                </a:solidFill>
                <a:latin typeface="+mj-lt"/>
                <a:ea typeface="STKaiti"/>
                <a:cs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D9487EE-6521-A70F-0A70-B35147FE9E62}"/>
              </a:ext>
            </a:extLst>
          </p:cNvPr>
          <p:cNvGrpSpPr/>
          <p:nvPr/>
        </p:nvGrpSpPr>
        <p:grpSpPr>
          <a:xfrm>
            <a:off x="2095748" y="1349693"/>
            <a:ext cx="232392" cy="3611227"/>
            <a:chOff x="1567124" y="1103914"/>
            <a:chExt cx="174294" cy="270842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5E136E4-D26B-4914-AE59-F3CD3FC42206}"/>
                </a:ext>
              </a:extLst>
            </p:cNvPr>
            <p:cNvGrpSpPr/>
            <p:nvPr/>
          </p:nvGrpSpPr>
          <p:grpSpPr>
            <a:xfrm>
              <a:off x="1567124" y="1103914"/>
              <a:ext cx="174294" cy="147405"/>
              <a:chOff x="-489098" y="1643742"/>
              <a:chExt cx="255182" cy="347575"/>
            </a:xfrm>
            <a:solidFill>
              <a:srgbClr val="F89A1D">
                <a:alpha val="67843"/>
              </a:srgbClr>
            </a:solidFill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3E4EB475-1DED-CC77-6659-C82BB6BF4E0E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C981487-3919-9E10-A1DE-5E35A5844BC3}"/>
                  </a:ext>
                </a:extLst>
              </p:cNvPr>
              <p:cNvSpPr/>
              <p:nvPr/>
            </p:nvSpPr>
            <p:spPr bwMode="auto">
              <a:xfrm>
                <a:off x="-489098" y="1771333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56184B3-2CF8-72AB-A2F3-1FD04256A15E}"/>
                </a:ext>
              </a:extLst>
            </p:cNvPr>
            <p:cNvGrpSpPr/>
            <p:nvPr/>
          </p:nvGrpSpPr>
          <p:grpSpPr>
            <a:xfrm>
              <a:off x="1567124" y="2337291"/>
              <a:ext cx="174294" cy="147405"/>
              <a:chOff x="-489098" y="1643742"/>
              <a:chExt cx="255182" cy="347575"/>
            </a:xfrm>
            <a:solidFill>
              <a:srgbClr val="F89A1D">
                <a:alpha val="67843"/>
              </a:srgbClr>
            </a:solidFill>
          </p:grpSpPr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458532C9-6AFA-034E-B209-6917C576C819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05A8A42B-FBEC-4906-FCD2-5632FFA14F53}"/>
                  </a:ext>
                </a:extLst>
              </p:cNvPr>
              <p:cNvSpPr/>
              <p:nvPr/>
            </p:nvSpPr>
            <p:spPr bwMode="auto">
              <a:xfrm>
                <a:off x="-489098" y="1771333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9BE92E9-BA3F-4BDA-DFDE-2720ACC058F6}"/>
                </a:ext>
              </a:extLst>
            </p:cNvPr>
            <p:cNvGrpSpPr/>
            <p:nvPr/>
          </p:nvGrpSpPr>
          <p:grpSpPr>
            <a:xfrm>
              <a:off x="1567124" y="3655730"/>
              <a:ext cx="174294" cy="156604"/>
              <a:chOff x="-489098" y="1643742"/>
              <a:chExt cx="255182" cy="369265"/>
            </a:xfrm>
            <a:solidFill>
              <a:srgbClr val="F89A1D">
                <a:alpha val="67843"/>
              </a:srgbClr>
            </a:solidFill>
          </p:grpSpPr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870680C2-BB5A-B0F2-AA60-7FA79D6125BC}"/>
                  </a:ext>
                </a:extLst>
              </p:cNvPr>
              <p:cNvSpPr/>
              <p:nvPr/>
            </p:nvSpPr>
            <p:spPr bwMode="auto">
              <a:xfrm>
                <a:off x="-489098" y="1643742"/>
                <a:ext cx="255182" cy="219984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74A6CE6E-E916-AF52-9995-774C1433D537}"/>
                  </a:ext>
                </a:extLst>
              </p:cNvPr>
              <p:cNvSpPr/>
              <p:nvPr/>
            </p:nvSpPr>
            <p:spPr bwMode="auto">
              <a:xfrm>
                <a:off x="-489098" y="1793024"/>
                <a:ext cx="255182" cy="219983"/>
              </a:xfrm>
              <a:prstGeom prst="triangle">
                <a:avLst/>
              </a:prstGeom>
              <a:grpFill/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121920" tIns="60960" rIns="121920" bIns="6096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1219140">
                  <a:defRPr/>
                </a:pPr>
                <a:endParaRPr lang="en-IN" sz="1867">
                  <a:solidFill>
                    <a:srgbClr val="7C7C7C"/>
                  </a:solidFill>
                  <a:latin typeface="+mj-lt"/>
                  <a:ea typeface="STKaiti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756DBF5-F4F9-7496-73D0-2F1AB8F837D0}"/>
              </a:ext>
            </a:extLst>
          </p:cNvPr>
          <p:cNvSpPr/>
          <p:nvPr/>
        </p:nvSpPr>
        <p:spPr>
          <a:xfrm>
            <a:off x="7044168" y="1398776"/>
            <a:ext cx="2183875" cy="47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Commercial reviews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satisfaction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BC508E-92BB-EADE-FA32-EB800748D867}"/>
              </a:ext>
            </a:extLst>
          </p:cNvPr>
          <p:cNvSpPr/>
          <p:nvPr/>
        </p:nvSpPr>
        <p:spPr>
          <a:xfrm>
            <a:off x="7046181" y="3041038"/>
            <a:ext cx="2181863" cy="670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Schedule Review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Effort Review</a:t>
            </a:r>
          </a:p>
          <a:p>
            <a:pPr marL="180000" indent="-180000" defTabSz="914332"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53" kern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Resource loading review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4BBCB19-D1DA-5C2A-B697-5CCF1506B298}"/>
              </a:ext>
            </a:extLst>
          </p:cNvPr>
          <p:cNvSpPr/>
          <p:nvPr/>
        </p:nvSpPr>
        <p:spPr bwMode="auto">
          <a:xfrm>
            <a:off x="6241314" y="6107120"/>
            <a:ext cx="316001" cy="289891"/>
          </a:xfrm>
          <a:prstGeom prst="ellipse">
            <a:avLst/>
          </a:prstGeom>
          <a:solidFill>
            <a:srgbClr val="00CC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>
              <a:defRPr/>
            </a:pPr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103" name="Freeform 14">
            <a:extLst>
              <a:ext uri="{FF2B5EF4-FFF2-40B4-BE49-F238E27FC236}">
                <a16:creationId xmlns:a16="http://schemas.microsoft.com/office/drawing/2014/main" id="{0530A5B0-5F41-B19D-896E-DE401BB41AE8}"/>
              </a:ext>
            </a:extLst>
          </p:cNvPr>
          <p:cNvSpPr>
            <a:spLocks noEditPoints="1"/>
          </p:cNvSpPr>
          <p:nvPr/>
        </p:nvSpPr>
        <p:spPr bwMode="auto">
          <a:xfrm>
            <a:off x="6307301" y="6170086"/>
            <a:ext cx="197408" cy="186567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71B0D46-0451-9380-EDF4-EC7F730AF4DD}"/>
              </a:ext>
            </a:extLst>
          </p:cNvPr>
          <p:cNvSpPr/>
          <p:nvPr/>
        </p:nvSpPr>
        <p:spPr bwMode="auto">
          <a:xfrm>
            <a:off x="8650289" y="6089599"/>
            <a:ext cx="316003" cy="343488"/>
          </a:xfrm>
          <a:prstGeom prst="ellipse">
            <a:avLst/>
          </a:prstGeom>
          <a:solidFill>
            <a:srgbClr val="00206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10"/>
            <a:endParaRPr lang="en-IN" sz="1867">
              <a:solidFill>
                <a:srgbClr val="7C7C7C"/>
              </a:solidFill>
              <a:latin typeface="+mj-lt"/>
              <a:ea typeface="STKaiti"/>
              <a:cs typeface="Calibri" panose="020F0502020204030204" pitchFamily="34" charset="0"/>
            </a:endParaRPr>
          </a:p>
        </p:txBody>
      </p:sp>
      <p:sp>
        <p:nvSpPr>
          <p:cNvPr id="105" name="Freeform 14">
            <a:extLst>
              <a:ext uri="{FF2B5EF4-FFF2-40B4-BE49-F238E27FC236}">
                <a16:creationId xmlns:a16="http://schemas.microsoft.com/office/drawing/2014/main" id="{D82D8234-D4B5-7B17-A3F1-B7857F8FE48B}"/>
              </a:ext>
            </a:extLst>
          </p:cNvPr>
          <p:cNvSpPr>
            <a:spLocks noEditPoints="1"/>
          </p:cNvSpPr>
          <p:nvPr/>
        </p:nvSpPr>
        <p:spPr bwMode="auto">
          <a:xfrm>
            <a:off x="8709586" y="6141535"/>
            <a:ext cx="197409" cy="221061"/>
          </a:xfrm>
          <a:custGeom>
            <a:avLst/>
            <a:gdLst>
              <a:gd name="T0" fmla="*/ 156 w 3733"/>
              <a:gd name="T1" fmla="*/ 2473 h 3833"/>
              <a:gd name="T2" fmla="*/ 0 w 3733"/>
              <a:gd name="T3" fmla="*/ 2369 h 3833"/>
              <a:gd name="T4" fmla="*/ 0 w 3733"/>
              <a:gd name="T5" fmla="*/ 1122 h 3833"/>
              <a:gd name="T6" fmla="*/ 108 w 3733"/>
              <a:gd name="T7" fmla="*/ 1020 h 3833"/>
              <a:gd name="T8" fmla="*/ 794 w 3733"/>
              <a:gd name="T9" fmla="*/ 1043 h 3833"/>
              <a:gd name="T10" fmla="*/ 799 w 3733"/>
              <a:gd name="T11" fmla="*/ 2466 h 3833"/>
              <a:gd name="T12" fmla="*/ 1013 w 3733"/>
              <a:gd name="T13" fmla="*/ 2726 h 3833"/>
              <a:gd name="T14" fmla="*/ 1013 w 3733"/>
              <a:gd name="T15" fmla="*/ 3833 h 3833"/>
              <a:gd name="T16" fmla="*/ 247 w 3733"/>
              <a:gd name="T17" fmla="*/ 3833 h 3833"/>
              <a:gd name="T18" fmla="*/ 1307 w 3733"/>
              <a:gd name="T19" fmla="*/ 3161 h 3833"/>
              <a:gd name="T20" fmla="*/ 1131 w 3733"/>
              <a:gd name="T21" fmla="*/ 2444 h 3833"/>
              <a:gd name="T22" fmla="*/ 1139 w 3733"/>
              <a:gd name="T23" fmla="*/ 1045 h 3833"/>
              <a:gd name="T24" fmla="*/ 2546 w 3733"/>
              <a:gd name="T25" fmla="*/ 1020 h 3833"/>
              <a:gd name="T26" fmla="*/ 2660 w 3733"/>
              <a:gd name="T27" fmla="*/ 1193 h 3833"/>
              <a:gd name="T28" fmla="*/ 2635 w 3733"/>
              <a:gd name="T29" fmla="*/ 2397 h 3833"/>
              <a:gd name="T30" fmla="*/ 2387 w 3733"/>
              <a:gd name="T31" fmla="*/ 3161 h 3833"/>
              <a:gd name="T32" fmla="*/ 1847 w 3733"/>
              <a:gd name="T33" fmla="*/ 3833 h 3833"/>
              <a:gd name="T34" fmla="*/ 1307 w 3733"/>
              <a:gd name="T35" fmla="*/ 3161 h 3833"/>
              <a:gd name="T36" fmla="*/ 2680 w 3733"/>
              <a:gd name="T37" fmla="*/ 2719 h 3833"/>
              <a:gd name="T38" fmla="*/ 2903 w 3733"/>
              <a:gd name="T39" fmla="*/ 2497 h 3833"/>
              <a:gd name="T40" fmla="*/ 2940 w 3733"/>
              <a:gd name="T41" fmla="*/ 1766 h 3833"/>
              <a:gd name="T42" fmla="*/ 2921 w 3733"/>
              <a:gd name="T43" fmla="*/ 1020 h 3833"/>
              <a:gd name="T44" fmla="*/ 3705 w 3733"/>
              <a:gd name="T45" fmla="*/ 1094 h 3833"/>
              <a:gd name="T46" fmla="*/ 3733 w 3733"/>
              <a:gd name="T47" fmla="*/ 2369 h 3833"/>
              <a:gd name="T48" fmla="*/ 3569 w 3733"/>
              <a:gd name="T49" fmla="*/ 2473 h 3833"/>
              <a:gd name="T50" fmla="*/ 3467 w 3733"/>
              <a:gd name="T51" fmla="*/ 3833 h 3833"/>
              <a:gd name="T52" fmla="*/ 2680 w 3733"/>
              <a:gd name="T53" fmla="*/ 3833 h 3833"/>
              <a:gd name="T54" fmla="*/ 690 w 3733"/>
              <a:gd name="T55" fmla="*/ 832 h 3833"/>
              <a:gd name="T56" fmla="*/ 367 w 3733"/>
              <a:gd name="T57" fmla="*/ 413 h 3833"/>
              <a:gd name="T58" fmla="*/ 600 w 3733"/>
              <a:gd name="T59" fmla="*/ 31 h 3833"/>
              <a:gd name="T60" fmla="*/ 1085 w 3733"/>
              <a:gd name="T61" fmla="*/ 117 h 3833"/>
              <a:gd name="T62" fmla="*/ 884 w 3733"/>
              <a:gd name="T63" fmla="*/ 826 h 3833"/>
              <a:gd name="T64" fmla="*/ 1725 w 3733"/>
              <a:gd name="T65" fmla="*/ 820 h 3833"/>
              <a:gd name="T66" fmla="*/ 1680 w 3733"/>
              <a:gd name="T67" fmla="*/ 25 h 3833"/>
              <a:gd name="T68" fmla="*/ 2047 w 3733"/>
              <a:gd name="T69" fmla="*/ 35 h 3833"/>
              <a:gd name="T70" fmla="*/ 1725 w 3733"/>
              <a:gd name="T71" fmla="*/ 820 h 3833"/>
              <a:gd name="T72" fmla="*/ 2516 w 3733"/>
              <a:gd name="T73" fmla="*/ 292 h 3833"/>
              <a:gd name="T74" fmla="*/ 2920 w 3733"/>
              <a:gd name="T75" fmla="*/ 0 h 3833"/>
              <a:gd name="T76" fmla="*/ 3309 w 3733"/>
              <a:gd name="T77" fmla="*/ 240 h 3833"/>
              <a:gd name="T78" fmla="*/ 2791 w 3733"/>
              <a:gd name="T79" fmla="*/ 820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3" h="3833">
                <a:moveTo>
                  <a:pt x="250" y="3170"/>
                </a:moveTo>
                <a:cubicBezTo>
                  <a:pt x="254" y="2426"/>
                  <a:pt x="261" y="2473"/>
                  <a:pt x="156" y="2473"/>
                </a:cubicBezTo>
                <a:cubicBezTo>
                  <a:pt x="113" y="2473"/>
                  <a:pt x="94" y="2464"/>
                  <a:pt x="52" y="2421"/>
                </a:cubicBezTo>
                <a:lnTo>
                  <a:pt x="0" y="2369"/>
                </a:lnTo>
                <a:lnTo>
                  <a:pt x="0" y="1746"/>
                </a:lnTo>
                <a:lnTo>
                  <a:pt x="0" y="1122"/>
                </a:lnTo>
                <a:lnTo>
                  <a:pt x="54" y="1071"/>
                </a:lnTo>
                <a:lnTo>
                  <a:pt x="108" y="1020"/>
                </a:lnTo>
                <a:lnTo>
                  <a:pt x="455" y="1020"/>
                </a:lnTo>
                <a:cubicBezTo>
                  <a:pt x="781" y="1020"/>
                  <a:pt x="802" y="1021"/>
                  <a:pt x="794" y="1043"/>
                </a:cubicBezTo>
                <a:cubicBezTo>
                  <a:pt x="764" y="1118"/>
                  <a:pt x="759" y="1255"/>
                  <a:pt x="763" y="1797"/>
                </a:cubicBezTo>
                <a:cubicBezTo>
                  <a:pt x="767" y="2382"/>
                  <a:pt x="767" y="2387"/>
                  <a:pt x="799" y="2466"/>
                </a:cubicBezTo>
                <a:cubicBezTo>
                  <a:pt x="823" y="2526"/>
                  <a:pt x="854" y="2569"/>
                  <a:pt x="922" y="2636"/>
                </a:cubicBezTo>
                <a:lnTo>
                  <a:pt x="1013" y="2726"/>
                </a:lnTo>
                <a:lnTo>
                  <a:pt x="1013" y="3280"/>
                </a:lnTo>
                <a:lnTo>
                  <a:pt x="1013" y="3833"/>
                </a:lnTo>
                <a:lnTo>
                  <a:pt x="630" y="3833"/>
                </a:lnTo>
                <a:lnTo>
                  <a:pt x="247" y="3833"/>
                </a:lnTo>
                <a:lnTo>
                  <a:pt x="250" y="3170"/>
                </a:lnTo>
                <a:close/>
                <a:moveTo>
                  <a:pt x="1307" y="3161"/>
                </a:moveTo>
                <a:cubicBezTo>
                  <a:pt x="1307" y="2416"/>
                  <a:pt x="1314" y="2473"/>
                  <a:pt x="1218" y="2473"/>
                </a:cubicBezTo>
                <a:cubicBezTo>
                  <a:pt x="1191" y="2473"/>
                  <a:pt x="1153" y="2461"/>
                  <a:pt x="1131" y="2444"/>
                </a:cubicBezTo>
                <a:cubicBezTo>
                  <a:pt x="1054" y="2390"/>
                  <a:pt x="1053" y="2382"/>
                  <a:pt x="1053" y="1745"/>
                </a:cubicBezTo>
                <a:cubicBezTo>
                  <a:pt x="1053" y="1102"/>
                  <a:pt x="1054" y="1097"/>
                  <a:pt x="1139" y="1045"/>
                </a:cubicBezTo>
                <a:cubicBezTo>
                  <a:pt x="1178" y="1021"/>
                  <a:pt x="1218" y="1020"/>
                  <a:pt x="1863" y="1020"/>
                </a:cubicBezTo>
                <a:lnTo>
                  <a:pt x="2546" y="1020"/>
                </a:lnTo>
                <a:lnTo>
                  <a:pt x="2598" y="1070"/>
                </a:lnTo>
                <a:cubicBezTo>
                  <a:pt x="2643" y="1112"/>
                  <a:pt x="2652" y="1131"/>
                  <a:pt x="2660" y="1193"/>
                </a:cubicBezTo>
                <a:cubicBezTo>
                  <a:pt x="2664" y="1233"/>
                  <a:pt x="2667" y="1512"/>
                  <a:pt x="2664" y="1813"/>
                </a:cubicBezTo>
                <a:cubicBezTo>
                  <a:pt x="2660" y="2324"/>
                  <a:pt x="2658" y="2362"/>
                  <a:pt x="2635" y="2397"/>
                </a:cubicBezTo>
                <a:cubicBezTo>
                  <a:pt x="2601" y="2446"/>
                  <a:pt x="2547" y="2473"/>
                  <a:pt x="2482" y="2473"/>
                </a:cubicBezTo>
                <a:cubicBezTo>
                  <a:pt x="2378" y="2473"/>
                  <a:pt x="2387" y="2412"/>
                  <a:pt x="2387" y="3161"/>
                </a:cubicBezTo>
                <a:lnTo>
                  <a:pt x="2387" y="3833"/>
                </a:lnTo>
                <a:lnTo>
                  <a:pt x="1847" y="3833"/>
                </a:lnTo>
                <a:lnTo>
                  <a:pt x="1307" y="3833"/>
                </a:lnTo>
                <a:lnTo>
                  <a:pt x="1307" y="3161"/>
                </a:lnTo>
                <a:close/>
                <a:moveTo>
                  <a:pt x="2680" y="3276"/>
                </a:moveTo>
                <a:lnTo>
                  <a:pt x="2680" y="2719"/>
                </a:lnTo>
                <a:lnTo>
                  <a:pt x="2727" y="2694"/>
                </a:lnTo>
                <a:cubicBezTo>
                  <a:pt x="2789" y="2660"/>
                  <a:pt x="2857" y="2585"/>
                  <a:pt x="2903" y="2497"/>
                </a:cubicBezTo>
                <a:lnTo>
                  <a:pt x="2940" y="2426"/>
                </a:lnTo>
                <a:lnTo>
                  <a:pt x="2940" y="1766"/>
                </a:lnTo>
                <a:cubicBezTo>
                  <a:pt x="2940" y="1403"/>
                  <a:pt x="2936" y="1087"/>
                  <a:pt x="2930" y="1063"/>
                </a:cubicBezTo>
                <a:lnTo>
                  <a:pt x="2921" y="1020"/>
                </a:lnTo>
                <a:lnTo>
                  <a:pt x="3261" y="1020"/>
                </a:lnTo>
                <a:cubicBezTo>
                  <a:pt x="3630" y="1020"/>
                  <a:pt x="3649" y="1023"/>
                  <a:pt x="3705" y="1094"/>
                </a:cubicBezTo>
                <a:cubicBezTo>
                  <a:pt x="3733" y="1129"/>
                  <a:pt x="3733" y="1141"/>
                  <a:pt x="3733" y="1750"/>
                </a:cubicBezTo>
                <a:lnTo>
                  <a:pt x="3733" y="2369"/>
                </a:lnTo>
                <a:lnTo>
                  <a:pt x="3682" y="2421"/>
                </a:lnTo>
                <a:cubicBezTo>
                  <a:pt x="3637" y="2466"/>
                  <a:pt x="3622" y="2473"/>
                  <a:pt x="3569" y="2473"/>
                </a:cubicBezTo>
                <a:cubicBezTo>
                  <a:pt x="3457" y="2473"/>
                  <a:pt x="3467" y="2408"/>
                  <a:pt x="3467" y="3161"/>
                </a:cubicBezTo>
                <a:lnTo>
                  <a:pt x="3467" y="3833"/>
                </a:lnTo>
                <a:lnTo>
                  <a:pt x="3073" y="3833"/>
                </a:lnTo>
                <a:lnTo>
                  <a:pt x="2680" y="3833"/>
                </a:lnTo>
                <a:lnTo>
                  <a:pt x="2680" y="3276"/>
                </a:lnTo>
                <a:close/>
                <a:moveTo>
                  <a:pt x="690" y="832"/>
                </a:moveTo>
                <a:cubicBezTo>
                  <a:pt x="567" y="803"/>
                  <a:pt x="447" y="706"/>
                  <a:pt x="395" y="595"/>
                </a:cubicBezTo>
                <a:cubicBezTo>
                  <a:pt x="373" y="546"/>
                  <a:pt x="367" y="508"/>
                  <a:pt x="367" y="413"/>
                </a:cubicBezTo>
                <a:cubicBezTo>
                  <a:pt x="367" y="309"/>
                  <a:pt x="372" y="284"/>
                  <a:pt x="402" y="226"/>
                </a:cubicBezTo>
                <a:cubicBezTo>
                  <a:pt x="445" y="146"/>
                  <a:pt x="518" y="74"/>
                  <a:pt x="600" y="31"/>
                </a:cubicBezTo>
                <a:cubicBezTo>
                  <a:pt x="651" y="4"/>
                  <a:pt x="679" y="0"/>
                  <a:pt x="787" y="0"/>
                </a:cubicBezTo>
                <a:cubicBezTo>
                  <a:pt x="933" y="1"/>
                  <a:pt x="991" y="23"/>
                  <a:pt x="1085" y="117"/>
                </a:cubicBezTo>
                <a:cubicBezTo>
                  <a:pt x="1172" y="204"/>
                  <a:pt x="1204" y="285"/>
                  <a:pt x="1204" y="413"/>
                </a:cubicBezTo>
                <a:cubicBezTo>
                  <a:pt x="1203" y="622"/>
                  <a:pt x="1086" y="774"/>
                  <a:pt x="884" y="826"/>
                </a:cubicBezTo>
                <a:cubicBezTo>
                  <a:pt x="800" y="848"/>
                  <a:pt x="764" y="849"/>
                  <a:pt x="690" y="832"/>
                </a:cubicBezTo>
                <a:close/>
                <a:moveTo>
                  <a:pt x="1725" y="820"/>
                </a:moveTo>
                <a:cubicBezTo>
                  <a:pt x="1630" y="789"/>
                  <a:pt x="1520" y="698"/>
                  <a:pt x="1479" y="617"/>
                </a:cubicBezTo>
                <a:cubicBezTo>
                  <a:pt x="1368" y="400"/>
                  <a:pt x="1455" y="143"/>
                  <a:pt x="1680" y="25"/>
                </a:cubicBezTo>
                <a:cubicBezTo>
                  <a:pt x="1716" y="6"/>
                  <a:pt x="1757" y="0"/>
                  <a:pt x="1853" y="0"/>
                </a:cubicBezTo>
                <a:cubicBezTo>
                  <a:pt x="1965" y="0"/>
                  <a:pt x="1988" y="4"/>
                  <a:pt x="2047" y="35"/>
                </a:cubicBezTo>
                <a:cubicBezTo>
                  <a:pt x="2280" y="158"/>
                  <a:pt x="2351" y="454"/>
                  <a:pt x="2198" y="667"/>
                </a:cubicBezTo>
                <a:cubicBezTo>
                  <a:pt x="2093" y="814"/>
                  <a:pt x="1899" y="876"/>
                  <a:pt x="1725" y="820"/>
                </a:cubicBezTo>
                <a:close/>
                <a:moveTo>
                  <a:pt x="2791" y="820"/>
                </a:moveTo>
                <a:cubicBezTo>
                  <a:pt x="2570" y="747"/>
                  <a:pt x="2444" y="505"/>
                  <a:pt x="2516" y="292"/>
                </a:cubicBezTo>
                <a:cubicBezTo>
                  <a:pt x="2558" y="167"/>
                  <a:pt x="2623" y="90"/>
                  <a:pt x="2738" y="29"/>
                </a:cubicBezTo>
                <a:cubicBezTo>
                  <a:pt x="2783" y="6"/>
                  <a:pt x="2816" y="0"/>
                  <a:pt x="2920" y="0"/>
                </a:cubicBezTo>
                <a:cubicBezTo>
                  <a:pt x="3032" y="0"/>
                  <a:pt x="3054" y="4"/>
                  <a:pt x="3113" y="35"/>
                </a:cubicBezTo>
                <a:cubicBezTo>
                  <a:pt x="3199" y="81"/>
                  <a:pt x="3271" y="156"/>
                  <a:pt x="3309" y="240"/>
                </a:cubicBezTo>
                <a:cubicBezTo>
                  <a:pt x="3354" y="337"/>
                  <a:pt x="3353" y="506"/>
                  <a:pt x="3306" y="599"/>
                </a:cubicBezTo>
                <a:cubicBezTo>
                  <a:pt x="3210" y="792"/>
                  <a:pt x="2992" y="885"/>
                  <a:pt x="2791" y="82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10">
              <a:defRPr/>
            </a:pPr>
            <a:endParaRPr lang="en-IN" sz="2400">
              <a:solidFill>
                <a:srgbClr val="7C7C7C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3DE949B-09E0-DAA0-5D66-1317EE37E77C}"/>
              </a:ext>
            </a:extLst>
          </p:cNvPr>
          <p:cNvSpPr/>
          <p:nvPr/>
        </p:nvSpPr>
        <p:spPr>
          <a:xfrm>
            <a:off x="6549813" y="6130256"/>
            <a:ext cx="19970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33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Customer Team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891EF55-94E7-B814-E113-DA74ADB82F13}"/>
              </a:ext>
            </a:extLst>
          </p:cNvPr>
          <p:cNvSpPr/>
          <p:nvPr/>
        </p:nvSpPr>
        <p:spPr>
          <a:xfrm>
            <a:off x="8983528" y="6121112"/>
            <a:ext cx="199705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10">
              <a:defRPr/>
            </a:pPr>
            <a:r>
              <a:rPr lang="en-IN" sz="1333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LTIM Team</a:t>
            </a:r>
          </a:p>
        </p:txBody>
      </p:sp>
    </p:spTree>
    <p:extLst>
      <p:ext uri="{BB962C8B-B14F-4D97-AF65-F5344CB8AC3E}">
        <p14:creationId xmlns:p14="http://schemas.microsoft.com/office/powerpoint/2010/main" val="34607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A90AA-0E8A-1581-E71B-86052D02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DF25F-B2F8-214E-E842-88C74B619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323" y="2731887"/>
            <a:ext cx="8947355" cy="1394228"/>
          </a:xfrm>
        </p:spPr>
        <p:txBody>
          <a:bodyPr/>
          <a:lstStyle/>
          <a:p>
            <a:pPr algn="ctr"/>
            <a:r>
              <a:rPr lang="en-IN" sz="4000" dirty="0">
                <a:latin typeface="+mn-lt"/>
              </a:rPr>
              <a:t>LTIMindtree Quality Assurance Framework</a:t>
            </a:r>
            <a:br>
              <a:rPr lang="en-IN" sz="4000" dirty="0">
                <a:latin typeface="+mn-lt"/>
              </a:rPr>
            </a:br>
            <a:r>
              <a:rPr lang="en-IN" sz="5400" dirty="0">
                <a:latin typeface="+mn-lt"/>
              </a:rPr>
              <a:t>RELY 2.0</a:t>
            </a:r>
            <a:endParaRPr lang="en-IN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28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EMENS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2.xml><?xml version="1.0" encoding="utf-8"?>
<a:theme xmlns:a="http://schemas.openxmlformats.org/drawingml/2006/main" name="1_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sFor_Spectra.potx" id="{D243AE31-2911-4724-A6B0-9DF4D975FB8C}" vid="{DF7EB32A-31C2-4AB8-91DF-BF0AD935D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4" ma:contentTypeDescription="Create a new document." ma:contentTypeScope="" ma:versionID="6f33fa30514baeb3ee6f582cb6394647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d62b219917d11d0295000e48c678f854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c554113-5c1c-4c88-a5a0-ba7e0db08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eef2e64-5fd4-4681-badd-223152558a60}" ma:internalName="TaxCatchAll" ma:showField="CatchAllData" ma:web="c9a3ac58-8462-4c0d-ba33-37ba080803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260963-9da2-4f60-95fe-6cd6b68036b2">
      <Terms xmlns="http://schemas.microsoft.com/office/infopath/2007/PartnerControls"/>
    </lcf76f155ced4ddcb4097134ff3c332f>
    <TaxCatchAll xmlns="c9a3ac58-8462-4c0d-ba33-37ba080803b2" xsi:nil="true"/>
  </documentManagement>
</p:properties>
</file>

<file path=customXml/itemProps1.xml><?xml version="1.0" encoding="utf-8"?>
<ds:datastoreItem xmlns:ds="http://schemas.openxmlformats.org/officeDocument/2006/customXml" ds:itemID="{C62B9F9E-0E39-4BE3-B9FA-83D69D66C7E5}"/>
</file>

<file path=customXml/itemProps2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55CB52-33A3-4B47-8C1D-0EE24875E3DC}">
  <ds:schemaRefs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8420d5ef-b148-420b-b23f-8a70ca92a790"/>
    <ds:schemaRef ds:uri="ef9538ff-2a44-4c48-8567-ecd6b8b3e09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2047</Words>
  <Application>Microsoft Office PowerPoint</Application>
  <PresentationFormat>Widescreen</PresentationFormat>
  <Paragraphs>358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Aptos</vt:lpstr>
      <vt:lpstr>Arial</vt:lpstr>
      <vt:lpstr>Arial Unicode MS</vt:lpstr>
      <vt:lpstr>Calibri</vt:lpstr>
      <vt:lpstr>Calibri (Body)</vt:lpstr>
      <vt:lpstr>Calibri Light</vt:lpstr>
      <vt:lpstr>Courier New</vt:lpstr>
      <vt:lpstr>Frutiger 45 bold</vt:lpstr>
      <vt:lpstr>Frutiger 45 Light</vt:lpstr>
      <vt:lpstr>Frutiger LT Pro 45 Light</vt:lpstr>
      <vt:lpstr>Frutiger LT Pro 55 Roman</vt:lpstr>
      <vt:lpstr>Quattrocento Sans</vt:lpstr>
      <vt:lpstr>Segoe UI</vt:lpstr>
      <vt:lpstr>Symbol</vt:lpstr>
      <vt:lpstr>Wingdings</vt:lpstr>
      <vt:lpstr>SIEMENS</vt:lpstr>
      <vt:lpstr>1_Office Theme</vt:lpstr>
      <vt:lpstr>PowerPoint Presentation</vt:lpstr>
      <vt:lpstr>LTIMindtree SAP Quality Assurance Capability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LTIMindtree Quality Assurance Framework RELY 2.0</vt:lpstr>
      <vt:lpstr>PowerPoint Presentation</vt:lpstr>
      <vt:lpstr>PowerPoint Presentation</vt:lpstr>
      <vt:lpstr>PowerPoint Presentation</vt:lpstr>
      <vt:lpstr>PowerPoint Presentation</vt:lpstr>
      <vt:lpstr>Case studies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Sundar Srinivasan</dc:creator>
  <cp:lastModifiedBy>Shailesh Virkar</cp:lastModifiedBy>
  <cp:revision>13</cp:revision>
  <dcterms:created xsi:type="dcterms:W3CDTF">2024-05-16T04:44:35Z</dcterms:created>
  <dcterms:modified xsi:type="dcterms:W3CDTF">2025-03-06T13:10:41Z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_dlc_DocIdItemGuid">
    <vt:lpwstr>36da67c7-b504-4aea-865b-0e87cedc899d</vt:lpwstr>
  </property>
  <property fmtid="{D5CDD505-2E9C-101B-9397-08002B2CF9AE}" pid="4" name="MediaServiceImageTags">
    <vt:lpwstr/>
  </property>
</Properties>
</file>